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314" r:id="rId5"/>
    <p:sldId id="302" r:id="rId6"/>
    <p:sldId id="317" r:id="rId7"/>
    <p:sldId id="330" r:id="rId8"/>
    <p:sldId id="331" r:id="rId9"/>
    <p:sldId id="332" r:id="rId10"/>
    <p:sldId id="333" r:id="rId11"/>
    <p:sldId id="311" r:id="rId12"/>
    <p:sldId id="322" r:id="rId13"/>
    <p:sldId id="323" r:id="rId14"/>
    <p:sldId id="319" r:id="rId15"/>
    <p:sldId id="304" r:id="rId16"/>
    <p:sldId id="334" r:id="rId17"/>
    <p:sldId id="335" r:id="rId18"/>
    <p:sldId id="336" r:id="rId19"/>
    <p:sldId id="343" r:id="rId20"/>
    <p:sldId id="344" r:id="rId21"/>
    <p:sldId id="342" r:id="rId22"/>
    <p:sldId id="337" r:id="rId23"/>
    <p:sldId id="312" r:id="rId24"/>
    <p:sldId id="338" r:id="rId25"/>
    <p:sldId id="339" r:id="rId26"/>
    <p:sldId id="340" r:id="rId27"/>
    <p:sldId id="341" r:id="rId28"/>
    <p:sldId id="324" r:id="rId29"/>
    <p:sldId id="280" r:id="rId30"/>
  </p:sldIdLst>
  <p:sldSz cx="9144000" cy="5143500" type="screen16x9"/>
  <p:notesSz cx="6797675" cy="9926638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0000"/>
    <a:srgbClr val="4472C4"/>
    <a:srgbClr val="5B9BD5"/>
    <a:srgbClr val="DB9665"/>
    <a:srgbClr val="EAEFF7"/>
    <a:srgbClr val="D2DEE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1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D10B0-BEC7-4185-9845-D939BBBCDC8C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E43C1-657B-4A13-B149-419B978DD4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570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8F720-BEB6-4A14-9222-BDBDAE364B3F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8A50B-B463-4EE6-8B6E-E2B8F7168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341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1pPr>
            <a:lvl2pPr marL="742951" indent="-28575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2pPr>
            <a:lvl3pPr marL="1143002" indent="-22860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3pPr>
            <a:lvl4pPr marL="1600204" indent="-22860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4pPr>
            <a:lvl5pPr marL="2057404" indent="-22860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5pPr>
            <a:lvl6pPr marL="2514605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6pPr>
            <a:lvl7pPr marL="2971806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7pPr>
            <a:lvl8pPr marL="3429007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8pPr>
            <a:lvl9pPr marL="3886208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9pPr>
          </a:lstStyle>
          <a:p>
            <a:fld id="{2A88AE0B-5B8F-4DC4-8556-1F64D79C1CEA}" type="slidenum">
              <a:rPr lang="en-US" altLang="zh-TW" u="none" smtClean="0">
                <a:latin typeface="Times New Roman" pitchFamily="18" charset="0"/>
                <a:ea typeface="新細明體" pitchFamily="18" charset="-120"/>
              </a:rPr>
              <a:pPr/>
              <a:t>18</a:t>
            </a:fld>
            <a:endParaRPr lang="en-US" altLang="zh-TW" u="none" dirty="0" smtClean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1pPr>
            <a:lvl2pPr marL="742951" indent="-28575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2pPr>
            <a:lvl3pPr marL="1143002" indent="-22860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3pPr>
            <a:lvl4pPr marL="1600204" indent="-22860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4pPr>
            <a:lvl5pPr marL="2057404" indent="-22860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5pPr>
            <a:lvl6pPr marL="2514605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6pPr>
            <a:lvl7pPr marL="2971806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7pPr>
            <a:lvl8pPr marL="3429007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8pPr>
            <a:lvl9pPr marL="3886208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9pPr>
          </a:lstStyle>
          <a:p>
            <a:fld id="{2A88AE0B-5B8F-4DC4-8556-1F64D79C1CEA}" type="slidenum">
              <a:rPr lang="en-US" altLang="zh-TW" u="none" smtClean="0">
                <a:latin typeface="Times New Roman" pitchFamily="18" charset="0"/>
                <a:ea typeface="新細明體" pitchFamily="18" charset="-120"/>
              </a:rPr>
              <a:pPr/>
              <a:t>26</a:t>
            </a:fld>
            <a:endParaRPr lang="en-US" altLang="zh-TW" u="none" dirty="0" smtClean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1pPr>
            <a:lvl2pPr marL="742951" indent="-28575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2pPr>
            <a:lvl3pPr marL="1143002" indent="-22860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3pPr>
            <a:lvl4pPr marL="1600204" indent="-22860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4pPr>
            <a:lvl5pPr marL="2057404" indent="-228600"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5pPr>
            <a:lvl6pPr marL="2514605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6pPr>
            <a:lvl7pPr marL="2971806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7pPr>
            <a:lvl8pPr marL="3429007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8pPr>
            <a:lvl9pPr marL="3886208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華康魏碑體" pitchFamily="49" charset="-120"/>
              </a:defRPr>
            </a:lvl9pPr>
          </a:lstStyle>
          <a:p>
            <a:fld id="{2A88AE0B-5B8F-4DC4-8556-1F64D79C1CEA}" type="slidenum">
              <a:rPr lang="en-US" altLang="zh-TW" u="none" smtClean="0">
                <a:latin typeface="Times New Roman" pitchFamily="18" charset="0"/>
                <a:ea typeface="新細明體" pitchFamily="18" charset="-120"/>
              </a:rPr>
              <a:pPr/>
              <a:t>27</a:t>
            </a:fld>
            <a:endParaRPr lang="en-US" altLang="zh-TW" u="none" dirty="0" smtClean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7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815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158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36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78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3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07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8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627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26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12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7000"/>
            <a:lum/>
          </a:blip>
          <a:srcRect/>
          <a:stretch>
            <a:fillRect l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F120B-7DD9-4457-98C6-121F9CDECED2}" type="datetimeFigureOut">
              <a:rPr lang="zh-CN" altLang="en-US" smtClean="0"/>
              <a:pPr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47723-9DD8-406A-854D-6407F77C4D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31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 l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9973"/>
            <a:ext cx="9144000" cy="4386943"/>
          </a:xfrm>
          <a:prstGeom prst="rect">
            <a:avLst/>
          </a:prstGeom>
        </p:spPr>
      </p:pic>
      <p:sp>
        <p:nvSpPr>
          <p:cNvPr id="4" name="PA_文本框 10"/>
          <p:cNvSpPr txBox="1"/>
          <p:nvPr>
            <p:custDataLst>
              <p:tags r:id="rId1"/>
            </p:custDataLst>
          </p:nvPr>
        </p:nvSpPr>
        <p:spPr>
          <a:xfrm>
            <a:off x="624115" y="3886970"/>
            <a:ext cx="620550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報告人：三信家商 僑</a:t>
            </a:r>
            <a:r>
              <a:rPr lang="zh-TW" altLang="en-US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生事務處主任 楊維文</a:t>
            </a:r>
            <a:endParaRPr lang="zh-TW" altLang="en-US" sz="2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4115" y="4255914"/>
            <a:ext cx="3506088" cy="579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840"/>
              </a:lnSpc>
            </a:pPr>
            <a:r>
              <a:rPr lang="zh-TW" altLang="en-US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報告日期</a:t>
            </a:r>
            <a:r>
              <a:rPr lang="en-US" altLang="zh-TW" sz="24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en-US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sz="24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0063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5" t="18922" r="23761" b="15412"/>
          <a:stretch/>
        </p:blipFill>
        <p:spPr bwMode="auto">
          <a:xfrm>
            <a:off x="237283" y="1225552"/>
            <a:ext cx="4333768" cy="288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t="19216" r="23853" b="15552"/>
          <a:stretch/>
        </p:blipFill>
        <p:spPr bwMode="auto">
          <a:xfrm>
            <a:off x="4687292" y="1225551"/>
            <a:ext cx="4291607" cy="288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430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90190" y="385963"/>
            <a:ext cx="312777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宿舍設備設施</a:t>
            </a:r>
            <a:endParaRPr lang="zh-CN" altLang="en-US" sz="3600" b="1" kern="0" spc="225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03386" y="60409"/>
            <a:ext cx="1390171" cy="1321315"/>
            <a:chOff x="-379230" y="-88846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79230" y="-88846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5216" y="272076"/>
              <a:ext cx="1150209" cy="1105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5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肆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317344" y="1204733"/>
            <a:ext cx="67123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一、地點位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三信家商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科大樓第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</a:p>
          <a:p>
            <a:pPr>
              <a:lnSpc>
                <a:spcPts val="4800"/>
              </a:lnSpc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層樓及瓊瑤大樓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樓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800"/>
              </a:lnSpc>
            </a:pP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房間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6~8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人房一間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，每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房均有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冷氣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800"/>
              </a:lnSpc>
            </a:pP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三、每位學生皆有一組書桌椅、衣櫃、檯燈，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800"/>
              </a:lnSpc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入學贈送寢具套組。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513618" y="41566"/>
            <a:ext cx="57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P.15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 descr="10055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242" y="2657404"/>
            <a:ext cx="2048071" cy="1989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圖片 17" descr="10056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 r="5893" b="36186"/>
          <a:stretch>
            <a:fillRect/>
          </a:stretch>
        </p:blipFill>
        <p:spPr bwMode="auto">
          <a:xfrm>
            <a:off x="6754141" y="638207"/>
            <a:ext cx="2103172" cy="1730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70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78941" y="551327"/>
            <a:ext cx="312777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宿舍設備設施</a:t>
            </a:r>
            <a:endParaRPr lang="zh-CN" altLang="en-US" sz="3600" b="1" kern="0" spc="225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88770" y="250623"/>
            <a:ext cx="1390171" cy="1321315"/>
            <a:chOff x="-379232" y="278102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79232" y="278102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1484" y="606202"/>
              <a:ext cx="1069618" cy="11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5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肆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217209" y="1498361"/>
            <a:ext cx="61165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公共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區域提供冰箱、洗衣機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800"/>
              </a:lnSpc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脫水機、冷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氣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機及開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飲機等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設備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800"/>
              </a:lnSpc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、宿舍設有專責老師，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實施</a:t>
            </a:r>
            <a:r>
              <a:rPr lang="zh-TW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門禁管制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800"/>
              </a:lnSpc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提供學生舒適及安全環境。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513618" y="41566"/>
            <a:ext cx="57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P.15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圖片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55" y="492276"/>
            <a:ext cx="2724120" cy="2159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圖片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2" t="11737" r="-1" b="15958"/>
          <a:stretch/>
        </p:blipFill>
        <p:spPr bwMode="auto">
          <a:xfrm>
            <a:off x="6247713" y="2726089"/>
            <a:ext cx="2810203" cy="2205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19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21995" y="586293"/>
            <a:ext cx="39990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設備設施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參考附件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1824" y="320993"/>
            <a:ext cx="1390171" cy="1321315"/>
            <a:chOff x="-487286" y="278102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87286" y="278102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-27067" y="589396"/>
              <a:ext cx="1150209" cy="1105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5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肆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36612" y="1446887"/>
            <a:ext cx="6712333" cy="56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、制定宿舍管理公約加強管理。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257309" y="41566"/>
            <a:ext cx="83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P.16~17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8" b="27030"/>
          <a:stretch/>
        </p:blipFill>
        <p:spPr bwMode="auto">
          <a:xfrm>
            <a:off x="6573982" y="2964873"/>
            <a:ext cx="2452253" cy="2078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圖片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65" y="455645"/>
            <a:ext cx="2345285" cy="2251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文字方塊 4"/>
          <p:cNvSpPr txBox="1"/>
          <p:nvPr/>
        </p:nvSpPr>
        <p:spPr>
          <a:xfrm>
            <a:off x="613809" y="2092036"/>
            <a:ext cx="2579664" cy="227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宿舍規定</a:t>
            </a:r>
          </a:p>
          <a:p>
            <a:pPr>
              <a:lnSpc>
                <a:spcPts val="3400"/>
              </a:lnSpc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內務管理</a:t>
            </a:r>
          </a:p>
          <a:p>
            <a:pPr>
              <a:lnSpc>
                <a:spcPts val="3400"/>
              </a:lnSpc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請假規範</a:t>
            </a:r>
          </a:p>
          <a:p>
            <a:pPr>
              <a:lnSpc>
                <a:spcPts val="3400"/>
              </a:lnSpc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加扣點規範</a:t>
            </a:r>
          </a:p>
          <a:p>
            <a:pPr>
              <a:lnSpc>
                <a:spcPts val="3400"/>
              </a:lnSpc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門禁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時間</a:t>
            </a:r>
            <a:endParaRPr lang="zh-TW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圖片 18" descr="C:\Users\學務處\AppData\Local\Microsoft\Windows\INetCache\Content.Word\10058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4" b="24889"/>
          <a:stretch>
            <a:fillRect/>
          </a:stretch>
        </p:blipFill>
        <p:spPr bwMode="auto">
          <a:xfrm>
            <a:off x="3888187" y="2699056"/>
            <a:ext cx="2502075" cy="2343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19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34845" y="416516"/>
            <a:ext cx="214674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設備設施</a:t>
            </a:r>
            <a:endParaRPr lang="zh-CN" altLang="en-US" sz="3600" b="1" kern="0" spc="225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44674" y="143390"/>
            <a:ext cx="1390171" cy="1321315"/>
            <a:chOff x="-487286" y="278102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87286" y="278102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-27067" y="589396"/>
              <a:ext cx="1150209" cy="1105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5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肆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1616000" y="1020190"/>
            <a:ext cx="2134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目前住宿人數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513618" y="41566"/>
            <a:ext cx="57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P.15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840042"/>
              </p:ext>
            </p:extLst>
          </p:nvPr>
        </p:nvGraphicFramePr>
        <p:xfrm>
          <a:off x="1459916" y="1481855"/>
          <a:ext cx="7114310" cy="3207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4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0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3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1343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住宿生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</a:t>
                      </a:r>
                      <a:endParaRPr lang="en-US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單一梯次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僑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</a:t>
                      </a:r>
                      <a:endParaRPr lang="en-US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單一梯次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229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高一新生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135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112</a:t>
                      </a:r>
                      <a:r>
                        <a:rPr 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新生</a:t>
                      </a:r>
                      <a:endParaRPr lang="en-US" altLang="zh-TW" sz="16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預計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29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高二學生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55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現今高一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265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高三學生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87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現今高二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265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小    計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73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277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總計 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350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人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229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註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目前本校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宿舍可容納學生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464</a:t>
                      </a:r>
                      <a:r>
                        <a:rPr lang="zh-TW" sz="20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  <a:endParaRPr lang="en-US" altLang="zh-TW" sz="2000" kern="100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0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男生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192</a:t>
                      </a:r>
                      <a:r>
                        <a:rPr lang="zh-TW" sz="20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人、女生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272</a:t>
                      </a:r>
                      <a:r>
                        <a:rPr lang="zh-TW" sz="20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  <a:r>
                        <a:rPr lang="en-US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000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1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21995" y="440242"/>
            <a:ext cx="312777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zh-TW" altLang="en-US" sz="3600" b="1" kern="0" spc="225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</a:t>
            </a: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作事業機構</a:t>
            </a:r>
            <a:endParaRPr lang="zh-CN" altLang="en-US" sz="1400" b="1" kern="0" spc="225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1824" y="320993"/>
            <a:ext cx="1390171" cy="1321315"/>
            <a:chOff x="-487286" y="278102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87286" y="278102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-27067" y="589396"/>
              <a:ext cx="1150209" cy="1105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5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伍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8513618" y="41566"/>
            <a:ext cx="57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P.19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19410" b="52195"/>
          <a:stretch/>
        </p:blipFill>
        <p:spPr>
          <a:xfrm>
            <a:off x="1521995" y="1326885"/>
            <a:ext cx="6648876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6713" y="385874"/>
            <a:ext cx="8410575" cy="4414726"/>
          </a:xfrm>
          <a:prstGeom prst="frame">
            <a:avLst>
              <a:gd name="adj1" fmla="val 16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tx1"/>
              </a:solidFill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6248400" y="237031"/>
            <a:ext cx="84535" cy="14884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" name="直角三角形 5"/>
          <p:cNvSpPr/>
          <p:nvPr/>
        </p:nvSpPr>
        <p:spPr>
          <a:xfrm flipH="1">
            <a:off x="2811066" y="237031"/>
            <a:ext cx="84535" cy="14884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7" name="矩形 6"/>
          <p:cNvSpPr/>
          <p:nvPr/>
        </p:nvSpPr>
        <p:spPr>
          <a:xfrm>
            <a:off x="2895600" y="237031"/>
            <a:ext cx="3352800" cy="369059"/>
          </a:xfrm>
          <a:prstGeom prst="rect">
            <a:avLst/>
          </a:prstGeom>
          <a:solidFill>
            <a:srgbClr val="C8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00" b="0" i="0" u="none" strike="noStrike" kern="0" cap="none" spc="22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文本占位符 8"/>
          <p:cNvSpPr txBox="1">
            <a:spLocks/>
          </p:cNvSpPr>
          <p:nvPr/>
        </p:nvSpPr>
        <p:spPr>
          <a:xfrm>
            <a:off x="2895599" y="234616"/>
            <a:ext cx="3352800" cy="37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昶亨</a:t>
            </a:r>
            <a:r>
              <a:rPr lang="zh-TW" altLang="zh-TW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科技</a:t>
            </a:r>
            <a:r>
              <a:rPr lang="zh-TW" altLang="zh-TW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股份有限公司</a:t>
            </a:r>
            <a:endParaRPr lang="zh-CN" altLang="en-US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矩形: 圆角 23"/>
          <p:cNvSpPr/>
          <p:nvPr/>
        </p:nvSpPr>
        <p:spPr>
          <a:xfrm>
            <a:off x="996030" y="927835"/>
            <a:ext cx="7151940" cy="3352799"/>
          </a:xfrm>
          <a:prstGeom prst="roundRect">
            <a:avLst>
              <a:gd name="adj" fmla="val 2031"/>
            </a:avLst>
          </a:prstGeom>
          <a:solidFill>
            <a:schemeClr val="bg1"/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013" b="1">
              <a:solidFill>
                <a:srgbClr val="44546A"/>
              </a:solidFill>
              <a:latin typeface="+mn-ea"/>
            </a:endParaRPr>
          </a:p>
        </p:txBody>
      </p:sp>
      <p:pic>
        <p:nvPicPr>
          <p:cNvPr id="10" name="Picture 5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4050" y="2828139"/>
            <a:ext cx="2082655" cy="130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4050" y="1120553"/>
            <a:ext cx="2483269" cy="16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4730" y="1136739"/>
            <a:ext cx="2441120" cy="15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1149350" y="2638428"/>
            <a:ext cx="2476500" cy="1491746"/>
          </a:xfrm>
          <a:prstGeom prst="rect">
            <a:avLst/>
          </a:prstGeom>
          <a:solidFill>
            <a:srgbClr val="DB966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extBox 9"/>
          <p:cNvSpPr txBox="1"/>
          <p:nvPr/>
        </p:nvSpPr>
        <p:spPr>
          <a:xfrm>
            <a:off x="1184729" y="2638428"/>
            <a:ext cx="24128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TW" altLang="en-US" sz="12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建教生於職場實習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福利：</a:t>
            </a:r>
            <a:endParaRPr lang="en-US" altLang="zh-TW" sz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一、生活津貼</a:t>
            </a:r>
            <a:r>
              <a:rPr lang="en-US" altLang="zh-TW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26,400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元以上。</a:t>
            </a:r>
            <a:endParaRPr lang="en-US" altLang="zh-CN" sz="12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二、公司</a:t>
            </a:r>
            <a:r>
              <a:rPr lang="zh-TW" altLang="en-US" sz="12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免費安排交通車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接送。</a:t>
            </a:r>
            <a:endParaRPr lang="en-US" altLang="zh-TW" sz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2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       </a:t>
            </a:r>
            <a:r>
              <a:rPr lang="en-US" altLang="zh-TW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三信直達昶亨，省錢又省時</a:t>
            </a:r>
            <a:r>
              <a:rPr lang="en-US" altLang="zh-TW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三、建教生福利比照正職員工，</a:t>
            </a:r>
            <a:endParaRPr lang="en-US" altLang="zh-TW" sz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2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       生日假、生日禮金</a:t>
            </a:r>
            <a:r>
              <a:rPr lang="en-US" altLang="zh-TW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500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元</a:t>
            </a:r>
            <a:endParaRPr lang="zh-CN" altLang="en-US" sz="12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244038" y="3772407"/>
            <a:ext cx="226549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2"/>
          <p:cNvSpPr txBox="1"/>
          <p:nvPr/>
        </p:nvSpPr>
        <p:spPr>
          <a:xfrm>
            <a:off x="1184729" y="3813875"/>
            <a:ext cx="22797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TW" altLang="en-US" sz="105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實習地址：</a:t>
            </a:r>
            <a:r>
              <a:rPr lang="zh-TW" altLang="en-US" sz="105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高雄市</a:t>
            </a:r>
            <a:r>
              <a:rPr lang="zh-TW" altLang="en-US" sz="105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前鎮區東十街</a:t>
            </a:r>
            <a:r>
              <a:rPr lang="en-US" altLang="zh-TW" sz="105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6</a:t>
            </a:r>
            <a:r>
              <a:rPr lang="zh-TW" altLang="en-US" sz="105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號</a:t>
            </a:r>
            <a:endParaRPr lang="zh-CN" altLang="en-US" sz="1050" spc="225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90781" y="1086584"/>
            <a:ext cx="2113299" cy="1741555"/>
          </a:xfrm>
          <a:prstGeom prst="rect">
            <a:avLst/>
          </a:prstGeom>
          <a:solidFill>
            <a:schemeClr val="accent5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8" name="直接连接符 17"/>
          <p:cNvCxnSpPr/>
          <p:nvPr/>
        </p:nvCxnSpPr>
        <p:spPr>
          <a:xfrm>
            <a:off x="6066618" y="1334498"/>
            <a:ext cx="175725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704" y="2813540"/>
            <a:ext cx="2248961" cy="13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6039438" y="1334498"/>
            <a:ext cx="2108532" cy="1604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1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公司營業</a:t>
            </a:r>
            <a:r>
              <a:rPr lang="zh-TW" altLang="en-US" sz="1100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項目：</a:t>
            </a:r>
            <a:endParaRPr lang="en-US" altLang="zh-TW" sz="1100" b="1" dirty="0" smtClean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1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一、</a:t>
            </a:r>
            <a:r>
              <a:rPr lang="zh-TW" altLang="en-US" sz="1100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電腦</a:t>
            </a:r>
            <a:r>
              <a:rPr lang="zh-TW" altLang="en-US" sz="11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及其週邊設備</a:t>
            </a:r>
            <a:r>
              <a:rPr lang="zh-TW" altLang="en-US" sz="1100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製造</a:t>
            </a:r>
            <a:endParaRPr lang="en-US" altLang="zh-TW" sz="1100" b="1" dirty="0" smtClean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1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二、電子零組件製造</a:t>
            </a:r>
            <a:endParaRPr lang="en-US" altLang="zh-TW" sz="1100" b="1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1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三、電信管制射頻器材製造</a:t>
            </a:r>
            <a:endParaRPr lang="en-US" altLang="zh-TW" sz="1100" b="1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1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四、電腦及事務性機器開發</a:t>
            </a:r>
            <a:endParaRPr lang="en-US" altLang="zh-TW" sz="1100" b="1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ct val="150000"/>
              </a:lnSpc>
            </a:pPr>
            <a:endParaRPr lang="zh-CN" altLang="en-US" sz="1050" b="1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71" y="4441371"/>
            <a:ext cx="1261331" cy="622782"/>
          </a:xfrm>
          <a:prstGeom prst="rect">
            <a:avLst/>
          </a:prstGeom>
        </p:spPr>
      </p:pic>
      <p:sp>
        <p:nvSpPr>
          <p:cNvPr id="23" name="文本框 7"/>
          <p:cNvSpPr txBox="1"/>
          <p:nvPr/>
        </p:nvSpPr>
        <p:spPr>
          <a:xfrm>
            <a:off x="436613" y="542055"/>
            <a:ext cx="7617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伍</a:t>
            </a:r>
            <a:endParaRPr lang="zh-CN" altLang="en-US" sz="45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176274" y="105093"/>
            <a:ext cx="1390171" cy="1321315"/>
            <a:chOff x="-420168" y="-25923"/>
            <a:chExt cx="2099103" cy="1860642"/>
          </a:xfrm>
        </p:grpSpPr>
        <p:pic>
          <p:nvPicPr>
            <p:cNvPr id="25" name="图片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20168" y="-25923"/>
              <a:ext cx="2099103" cy="1860642"/>
            </a:xfrm>
            <a:prstGeom prst="rect">
              <a:avLst/>
            </a:prstGeom>
          </p:spPr>
        </p:pic>
        <p:sp>
          <p:nvSpPr>
            <p:cNvPr id="26" name="文本框 7"/>
            <p:cNvSpPr txBox="1"/>
            <p:nvPr/>
          </p:nvSpPr>
          <p:spPr>
            <a:xfrm>
              <a:off x="35102" y="324983"/>
              <a:ext cx="1150209" cy="1105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5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伍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1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build="p">
        <p:tmplLst>
          <p:tmpl lvl="1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3" grpId="0" animBg="1"/>
      <p:bldP spid="14" grpId="0"/>
      <p:bldP spid="16" grpId="0"/>
      <p:bldP spid="17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6713" y="385874"/>
            <a:ext cx="8410575" cy="4414726"/>
          </a:xfrm>
          <a:prstGeom prst="frame">
            <a:avLst>
              <a:gd name="adj1" fmla="val 16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tx1"/>
              </a:solidFill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6248400" y="237031"/>
            <a:ext cx="84535" cy="14884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" name="直角三角形 5"/>
          <p:cNvSpPr/>
          <p:nvPr/>
        </p:nvSpPr>
        <p:spPr>
          <a:xfrm flipH="1">
            <a:off x="2811066" y="237031"/>
            <a:ext cx="84535" cy="14884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7" name="矩形 6"/>
          <p:cNvSpPr/>
          <p:nvPr/>
        </p:nvSpPr>
        <p:spPr>
          <a:xfrm>
            <a:off x="2895600" y="237031"/>
            <a:ext cx="3352800" cy="369059"/>
          </a:xfrm>
          <a:prstGeom prst="rect">
            <a:avLst/>
          </a:prstGeom>
          <a:solidFill>
            <a:srgbClr val="C8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00" b="0" i="0" u="none" strike="noStrike" kern="0" cap="none" spc="22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文本占位符 8"/>
          <p:cNvSpPr txBox="1">
            <a:spLocks/>
          </p:cNvSpPr>
          <p:nvPr/>
        </p:nvSpPr>
        <p:spPr>
          <a:xfrm>
            <a:off x="2895599" y="234616"/>
            <a:ext cx="3352800" cy="37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天二</a:t>
            </a:r>
            <a:r>
              <a:rPr lang="zh-TW" altLang="zh-TW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科技</a:t>
            </a:r>
            <a:r>
              <a:rPr lang="zh-TW" altLang="zh-TW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股份有限公司</a:t>
            </a:r>
            <a:endParaRPr lang="zh-CN" altLang="en-US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9" name="矩形: 圆角 23"/>
          <p:cNvSpPr/>
          <p:nvPr/>
        </p:nvSpPr>
        <p:spPr>
          <a:xfrm>
            <a:off x="996030" y="927835"/>
            <a:ext cx="7151940" cy="3352799"/>
          </a:xfrm>
          <a:prstGeom prst="roundRect">
            <a:avLst>
              <a:gd name="adj" fmla="val 2031"/>
            </a:avLst>
          </a:prstGeom>
          <a:solidFill>
            <a:schemeClr val="bg1"/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013" b="1">
              <a:solidFill>
                <a:srgbClr val="44546A"/>
              </a:solidFill>
              <a:latin typeface="+mn-ea"/>
            </a:endParaRPr>
          </a:p>
        </p:txBody>
      </p:sp>
      <p:pic>
        <p:nvPicPr>
          <p:cNvPr id="10" name="Picture 5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4050" y="2828139"/>
            <a:ext cx="2208703" cy="130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4050" y="1137748"/>
            <a:ext cx="2661552" cy="16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2638" y="1136739"/>
            <a:ext cx="2476499" cy="15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1149350" y="2638428"/>
            <a:ext cx="2476500" cy="1491746"/>
          </a:xfrm>
          <a:prstGeom prst="rect">
            <a:avLst/>
          </a:prstGeom>
          <a:solidFill>
            <a:srgbClr val="DB966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extBox 9"/>
          <p:cNvSpPr txBox="1"/>
          <p:nvPr/>
        </p:nvSpPr>
        <p:spPr>
          <a:xfrm>
            <a:off x="1184729" y="2638428"/>
            <a:ext cx="24128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TW" altLang="en-US" sz="12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建教生於職場實習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福利：</a:t>
            </a:r>
            <a:endParaRPr lang="en-US" altLang="zh-TW" sz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一、生活津貼</a:t>
            </a:r>
            <a:r>
              <a:rPr lang="en-US" altLang="zh-TW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26,400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元以上。</a:t>
            </a:r>
            <a:endParaRPr lang="en-US" altLang="zh-CN" sz="12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二、公司</a:t>
            </a:r>
            <a:r>
              <a:rPr lang="zh-TW" altLang="en-US" sz="12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免費安排交通車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接送。</a:t>
            </a:r>
            <a:endParaRPr lang="en-US" altLang="zh-TW" sz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2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       </a:t>
            </a:r>
            <a:r>
              <a:rPr lang="en-US" altLang="zh-TW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三信直達天二，省錢又省時</a:t>
            </a:r>
            <a:r>
              <a:rPr lang="en-US" altLang="zh-TW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三、公司提供</a:t>
            </a:r>
            <a:r>
              <a:rPr lang="zh-TW" altLang="en-US" sz="12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膳食費補助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，</a:t>
            </a:r>
            <a:endParaRPr lang="en-US" altLang="zh-TW" sz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12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        一個月補助</a:t>
            </a:r>
            <a:r>
              <a:rPr lang="en-US" altLang="zh-TW" sz="12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2400</a:t>
            </a:r>
            <a:r>
              <a:rPr lang="zh-TW" altLang="en-US" sz="12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元</a:t>
            </a:r>
            <a:r>
              <a:rPr lang="zh-TW" altLang="en-US" sz="12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以上。</a:t>
            </a:r>
            <a:endParaRPr lang="zh-CN" altLang="en-US" sz="12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244038" y="3772407"/>
            <a:ext cx="226549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2"/>
          <p:cNvSpPr txBox="1"/>
          <p:nvPr/>
        </p:nvSpPr>
        <p:spPr>
          <a:xfrm>
            <a:off x="1184729" y="3813875"/>
            <a:ext cx="22797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44546A"/>
                </a:solidFill>
                <a:latin typeface="+mn-ea"/>
              </a:defRPr>
            </a:lvl1pPr>
          </a:lstStyle>
          <a:p>
            <a:r>
              <a:rPr lang="zh-TW" altLang="en-US" sz="105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實習地址：</a:t>
            </a:r>
            <a:r>
              <a:rPr lang="zh-TW" altLang="en-US" sz="105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高雄市前鎮區南四路</a:t>
            </a:r>
            <a:r>
              <a:rPr lang="en-US" altLang="zh-TW" sz="105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3</a:t>
            </a:r>
            <a:r>
              <a:rPr lang="zh-TW" altLang="en-US" sz="105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號</a:t>
            </a:r>
            <a:endParaRPr lang="zh-CN" altLang="en-US" sz="1050" spc="225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90781" y="1086584"/>
            <a:ext cx="2113299" cy="1741555"/>
          </a:xfrm>
          <a:prstGeom prst="rect">
            <a:avLst/>
          </a:prstGeom>
          <a:solidFill>
            <a:schemeClr val="accent5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8" name="直接连接符 17"/>
          <p:cNvCxnSpPr/>
          <p:nvPr/>
        </p:nvCxnSpPr>
        <p:spPr>
          <a:xfrm>
            <a:off x="6066618" y="1334498"/>
            <a:ext cx="175725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4526" y="2813540"/>
            <a:ext cx="2085809" cy="1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6039438" y="1334498"/>
            <a:ext cx="2006228" cy="1604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1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公司營業</a:t>
            </a:r>
            <a:r>
              <a:rPr lang="zh-TW" altLang="en-US" sz="1100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項目：</a:t>
            </a:r>
            <a:endParaRPr lang="en-US" altLang="zh-TW" sz="1100" b="1" dirty="0" smtClean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1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一</a:t>
            </a:r>
            <a:r>
              <a:rPr lang="zh-TW" altLang="en-US" sz="1100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、行動裝置製造</a:t>
            </a:r>
            <a:endParaRPr lang="en-US" altLang="zh-TW" sz="1100" b="1" dirty="0" smtClean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1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二</a:t>
            </a:r>
            <a:r>
              <a:rPr lang="zh-TW" altLang="en-US" sz="1100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、電腦產業應用製造</a:t>
            </a:r>
            <a:endParaRPr lang="en-US" altLang="zh-TW" sz="1100" b="1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1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三</a:t>
            </a:r>
            <a:r>
              <a:rPr lang="zh-TW" altLang="en-US" sz="1100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、電阻、晶片製造</a:t>
            </a:r>
            <a:endParaRPr lang="en-US" altLang="zh-TW" sz="1100" b="1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1100" b="1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四</a:t>
            </a:r>
            <a:r>
              <a:rPr lang="zh-TW" altLang="en-US" sz="1100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、電源與能源應用開發</a:t>
            </a:r>
            <a:endParaRPr lang="en-US" altLang="zh-TW" sz="1100" b="1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ct val="150000"/>
              </a:lnSpc>
            </a:pPr>
            <a:endParaRPr lang="zh-CN" altLang="en-US" sz="1050" b="1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44" y="4434840"/>
            <a:ext cx="1274558" cy="629313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124" y="127483"/>
            <a:ext cx="1390171" cy="1321315"/>
          </a:xfrm>
          <a:prstGeom prst="rect">
            <a:avLst/>
          </a:prstGeom>
        </p:spPr>
      </p:pic>
      <p:sp>
        <p:nvSpPr>
          <p:cNvPr id="23" name="文本框 7"/>
          <p:cNvSpPr txBox="1"/>
          <p:nvPr/>
        </p:nvSpPr>
        <p:spPr>
          <a:xfrm>
            <a:off x="560335" y="351909"/>
            <a:ext cx="7617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伍</a:t>
            </a:r>
            <a:endParaRPr lang="zh-CN" altLang="en-US" sz="45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00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build="p">
        <p:tmplLst>
          <p:tmpl lvl="1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3" grpId="0" animBg="1"/>
      <p:bldP spid="14" grpId="0"/>
      <p:bldP spid="16" grpId="0"/>
      <p:bldP spid="17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b="18120"/>
          <a:stretch/>
        </p:blipFill>
        <p:spPr>
          <a:xfrm>
            <a:off x="395537" y="810697"/>
            <a:ext cx="3757445" cy="185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5" y="80189"/>
            <a:ext cx="1390171" cy="1321315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1722934" y="162625"/>
            <a:ext cx="6151066" cy="648072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zh-TW" altLang="en-US" sz="3200" dirty="0" smtClean="0"/>
              <a:t>僑生專班活動辦理</a:t>
            </a:r>
            <a:r>
              <a:rPr kumimoji="0" lang="en-US" altLang="zh-TW" sz="3200" dirty="0" smtClean="0"/>
              <a:t>-</a:t>
            </a:r>
            <a:r>
              <a:rPr kumimoji="0" lang="zh-TW" altLang="en-US" sz="3200" dirty="0" smtClean="0"/>
              <a:t>融入各國風情</a:t>
            </a:r>
            <a:endParaRPr kumimoji="0" lang="en-US" altLang="zh-TW" sz="3200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12" y="805137"/>
            <a:ext cx="3770944" cy="190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2916231"/>
            <a:ext cx="3672407" cy="192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字方塊 10"/>
          <p:cNvSpPr txBox="1"/>
          <p:nvPr/>
        </p:nvSpPr>
        <p:spPr>
          <a:xfrm>
            <a:off x="1192584" y="2541697"/>
            <a:ext cx="229929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僑生祭祖聯歡活動</a:t>
            </a:r>
            <a:endParaRPr lang="zh-TW" altLang="en-US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364089" y="2517744"/>
            <a:ext cx="284069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僑生春節除夕聯歡活動</a:t>
            </a:r>
            <a:endParaRPr lang="zh-TW" altLang="en-US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48568" y="4623978"/>
            <a:ext cx="280335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僑生校內國際交流活動</a:t>
            </a:r>
            <a:endParaRPr lang="zh-TW" altLang="en-US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15068"/>
            <a:ext cx="3888310" cy="180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文字方塊 13"/>
          <p:cNvSpPr txBox="1"/>
          <p:nvPr/>
        </p:nvSpPr>
        <p:spPr>
          <a:xfrm>
            <a:off x="5403708" y="4569972"/>
            <a:ext cx="28407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僑生中秋烤肉迎新活動</a:t>
            </a:r>
            <a:endParaRPr lang="zh-TW" altLang="en-US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本框 7"/>
          <p:cNvSpPr txBox="1"/>
          <p:nvPr/>
        </p:nvSpPr>
        <p:spPr>
          <a:xfrm>
            <a:off x="781757" y="291282"/>
            <a:ext cx="7617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</a:t>
            </a:r>
            <a:endParaRPr lang="zh-CN" altLang="en-US" sz="45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9198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D72CA-8F1B-40EA-81D7-4660FA56A1E4}" type="slidenum">
              <a:rPr lang="zh-TW" altLang="en-US"/>
              <a:pPr>
                <a:defRPr/>
              </a:pPr>
              <a:t>19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4514606" y="2571558"/>
            <a:ext cx="2808312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校長到現場與僑生同樂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5426" y="2556948"/>
            <a:ext cx="2376264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新生迎新烤肉活動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1808" y="4581288"/>
            <a:ext cx="2369882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摸彩活動校長頒獎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2184400" y="175555"/>
            <a:ext cx="5226050" cy="5940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zh-TW" altLang="en-US" sz="3200" dirty="0" smtClean="0"/>
              <a:t>僑生澄清湖迎新烤肉活動</a:t>
            </a:r>
            <a:endParaRPr lang="zh-TW" altLang="en-US" sz="3200" dirty="0"/>
          </a:p>
        </p:txBody>
      </p:sp>
      <p:sp>
        <p:nvSpPr>
          <p:cNvPr id="18" name="矩形 17"/>
          <p:cNvSpPr/>
          <p:nvPr/>
        </p:nvSpPr>
        <p:spPr>
          <a:xfrm>
            <a:off x="4455542" y="4598079"/>
            <a:ext cx="2736304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僑生開心烤肉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8" y="793750"/>
            <a:ext cx="3693105" cy="1717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06" y="782321"/>
            <a:ext cx="4147236" cy="1765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5" y="2910112"/>
            <a:ext cx="3797093" cy="1615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39440"/>
            <a:ext cx="4209861" cy="1641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628" y="-60127"/>
            <a:ext cx="1390171" cy="1321315"/>
          </a:xfrm>
          <a:prstGeom prst="rect">
            <a:avLst/>
          </a:prstGeom>
        </p:spPr>
      </p:pic>
      <p:sp>
        <p:nvSpPr>
          <p:cNvPr id="14" name="文本框 7"/>
          <p:cNvSpPr txBox="1"/>
          <p:nvPr/>
        </p:nvSpPr>
        <p:spPr>
          <a:xfrm>
            <a:off x="1006839" y="175555"/>
            <a:ext cx="7617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</a:t>
            </a:r>
            <a:endParaRPr lang="zh-CN" altLang="en-US" sz="45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40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745" y="933802"/>
            <a:ext cx="3807267" cy="33747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3327" y="2133208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</a:t>
            </a:r>
            <a:r>
              <a:rPr lang="zh-TW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</a:t>
            </a:r>
            <a:endParaRPr lang="zh-CN" altLang="en-US" sz="45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31187" y="2781011"/>
            <a:ext cx="1043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b="1" dirty="0">
                <a:solidFill>
                  <a:srgbClr val="C00000"/>
                </a:solidFill>
              </a:rPr>
              <a:t>CONTENTS</a:t>
            </a:r>
            <a:endParaRPr lang="zh-CN" altLang="en-US" sz="1500" b="1" dirty="0">
              <a:solidFill>
                <a:srgbClr val="C00000"/>
              </a:solidFill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4312831" y="415682"/>
            <a:ext cx="3294492" cy="3529068"/>
            <a:chOff x="4404012" y="668540"/>
            <a:chExt cx="3294492" cy="3079075"/>
          </a:xfrm>
        </p:grpSpPr>
        <p:sp>
          <p:nvSpPr>
            <p:cNvPr id="7" name="文本框 6"/>
            <p:cNvSpPr txBox="1"/>
            <p:nvPr/>
          </p:nvSpPr>
          <p:spPr>
            <a:xfrm>
              <a:off x="4404012" y="668540"/>
              <a:ext cx="184731" cy="4079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endParaRPr lang="zh-CN" altLang="en-US" sz="2200" kern="0" spc="225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404012" y="986245"/>
              <a:ext cx="2050561" cy="43860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zh-TW" altLang="en-US" sz="2200" kern="0" spc="225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壹、招生科別</a:t>
              </a:r>
              <a:endParaRPr lang="zh-CN" altLang="en-US" sz="2200" kern="0" spc="2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404012" y="1319276"/>
              <a:ext cx="2672526" cy="43860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zh-TW" altLang="en-US" sz="2200" kern="0" spc="225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貳、學校辦理概況</a:t>
              </a:r>
              <a:endParaRPr lang="zh-CN" altLang="en-US" sz="2200" kern="0" spc="2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404012" y="1647930"/>
              <a:ext cx="3294492" cy="43860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zh-TW" altLang="en-US" sz="2200" kern="0" spc="225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叁、專業教室設備設施</a:t>
              </a:r>
              <a:endParaRPr lang="zh-CN" altLang="en-US" sz="2200" kern="0" spc="2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文本框 9"/>
            <p:cNvSpPr txBox="1"/>
            <p:nvPr/>
          </p:nvSpPr>
          <p:spPr>
            <a:xfrm>
              <a:off x="4425684" y="2326904"/>
              <a:ext cx="2672526" cy="43860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zh-TW" altLang="en-US" sz="2200" kern="0" spc="225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伍、合作事業機構</a:t>
              </a:r>
              <a:endParaRPr lang="zh-CN" altLang="en-US" sz="2200" kern="0" spc="2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文本框 9"/>
            <p:cNvSpPr txBox="1"/>
            <p:nvPr/>
          </p:nvSpPr>
          <p:spPr>
            <a:xfrm>
              <a:off x="4447799" y="2652379"/>
              <a:ext cx="2672526" cy="4079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zh-TW" altLang="en-US" sz="2200" kern="0" spc="225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陸、</a:t>
              </a:r>
              <a:r>
                <a:rPr lang="zh-TW" altLang="en-US" sz="2200" kern="0" spc="225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僑生活動辦理</a:t>
              </a:r>
              <a:endParaRPr lang="zh-CN" altLang="en-US" sz="2200" kern="0" spc="2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4460056" y="2993569"/>
              <a:ext cx="2672526" cy="4079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zh-TW" altLang="en-US" sz="2200" kern="0" spc="225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柒、基礎訓練課程</a:t>
              </a:r>
              <a:endParaRPr lang="zh-CN" altLang="en-US" sz="2200" kern="0" spc="2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文本框 9"/>
            <p:cNvSpPr txBox="1"/>
            <p:nvPr/>
          </p:nvSpPr>
          <p:spPr>
            <a:xfrm>
              <a:off x="4460056" y="3339670"/>
              <a:ext cx="2983509" cy="4079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zh-TW" altLang="en-US" sz="2200" kern="0" spc="225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捌、選擇三信的優勢</a:t>
              </a:r>
              <a:endParaRPr lang="zh-CN" altLang="en-US" sz="2200" kern="0" spc="2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7" name="文本框 9"/>
          <p:cNvSpPr txBox="1"/>
          <p:nvPr/>
        </p:nvSpPr>
        <p:spPr>
          <a:xfrm>
            <a:off x="4336265" y="1944652"/>
            <a:ext cx="2050561" cy="4675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zh-TW" altLang="en-US" sz="2200" kern="0" spc="225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肆、宿舍環境</a:t>
            </a:r>
            <a:endParaRPr lang="zh-CN" altLang="en-US" sz="2200" kern="0" spc="225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49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D72CA-8F1B-40EA-81D7-4660FA56A1E4}" type="slidenum">
              <a:rPr lang="zh-TW" altLang="en-US"/>
              <a:pPr>
                <a:defRPr/>
              </a:pPr>
              <a:t>20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4546599" y="2565188"/>
            <a:ext cx="2808312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玩遍遊樂園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25978" y="2584558"/>
            <a:ext cx="2381085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劍湖山開心合影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13805" y="4537653"/>
            <a:ext cx="2376263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學生與導師合</a:t>
            </a:r>
            <a:r>
              <a:rPr lang="zh-TW" altLang="en-US" sz="1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影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2336800" y="142994"/>
            <a:ext cx="4948398" cy="5940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zh-TW" altLang="en-US" sz="3200" smtClean="0"/>
              <a:t>僑生送</a:t>
            </a:r>
            <a:r>
              <a:rPr kumimoji="0" lang="zh-TW" altLang="en-US" sz="3200" dirty="0" smtClean="0"/>
              <a:t>舊活動</a:t>
            </a:r>
            <a:endParaRPr lang="zh-TW" altLang="en-US" sz="3200" dirty="0"/>
          </a:p>
        </p:txBody>
      </p:sp>
      <p:sp>
        <p:nvSpPr>
          <p:cNvPr id="18" name="矩形 17"/>
          <p:cNvSpPr/>
          <p:nvPr/>
        </p:nvSpPr>
        <p:spPr>
          <a:xfrm>
            <a:off x="4549866" y="4504427"/>
            <a:ext cx="2664296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學生與導師合影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75" y="927824"/>
            <a:ext cx="3402949" cy="1646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66" y="927824"/>
            <a:ext cx="3642911" cy="1637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0" y="2923112"/>
            <a:ext cx="3496444" cy="161454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99" y="2929142"/>
            <a:ext cx="3666031" cy="1573008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978" y="-92688"/>
            <a:ext cx="1390171" cy="1321315"/>
          </a:xfrm>
          <a:prstGeom prst="rect">
            <a:avLst/>
          </a:prstGeom>
        </p:spPr>
      </p:pic>
      <p:sp>
        <p:nvSpPr>
          <p:cNvPr id="14" name="文本框 7"/>
          <p:cNvSpPr txBox="1"/>
          <p:nvPr/>
        </p:nvSpPr>
        <p:spPr>
          <a:xfrm>
            <a:off x="1140189" y="142994"/>
            <a:ext cx="7617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</a:t>
            </a:r>
            <a:endParaRPr lang="zh-CN" altLang="en-US" sz="45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811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2989E-A38A-46C7-A5E6-58CA7E28F02F}" type="slidenum">
              <a:rPr lang="zh-TW" altLang="en-US" smtClean="0"/>
              <a:pPr>
                <a:defRPr/>
              </a:pPr>
              <a:t>21</a:t>
            </a:fld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2082800" y="303498"/>
            <a:ext cx="5585544" cy="5940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zh-TW" altLang="en-US" sz="3200" dirty="0" smtClean="0"/>
              <a:t>僑生專班學生來台給予關懷</a:t>
            </a:r>
            <a:endParaRPr lang="zh-TW" altLang="en-US" sz="3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76388" t="22400" r="9438" b="58400"/>
          <a:stretch/>
        </p:blipFill>
        <p:spPr>
          <a:xfrm>
            <a:off x="640677" y="1005576"/>
            <a:ext cx="2661122" cy="14813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76387" t="24500" r="9439" b="60500"/>
          <a:stretch/>
        </p:blipFill>
        <p:spPr>
          <a:xfrm>
            <a:off x="6012161" y="1005576"/>
            <a:ext cx="2670023" cy="14813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76781" t="22400" r="9044" b="58701"/>
          <a:stretch/>
        </p:blipFill>
        <p:spPr>
          <a:xfrm>
            <a:off x="6012160" y="2895786"/>
            <a:ext cx="2661793" cy="145816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29204" t="22221" r="29205" b="33134"/>
          <a:stretch/>
        </p:blipFill>
        <p:spPr>
          <a:xfrm>
            <a:off x="3854717" y="2787774"/>
            <a:ext cx="1795400" cy="178219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/>
          <a:srcRect t="13292" b="25197"/>
          <a:stretch/>
        </p:blipFill>
        <p:spPr>
          <a:xfrm>
            <a:off x="611188" y="2892823"/>
            <a:ext cx="2592288" cy="14745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40677" y="2350513"/>
            <a:ext cx="2661122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桃園機場，完成檢疫，入境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12160" y="2331183"/>
            <a:ext cx="2661122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抵達防疫旅館進行檢疫管理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3491880" y="1707654"/>
            <a:ext cx="2304256" cy="2700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635896" y="1453738"/>
            <a:ext cx="1870224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搭乘防疫車輛南下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12160" y="4130417"/>
            <a:ext cx="2661122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學長姐協助關懷，關心狀況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4258" y="4257375"/>
            <a:ext cx="2661122" cy="33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隔離期滿，返回學校宿舍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79893" y="4384333"/>
            <a:ext cx="1870225" cy="58477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協助運送僑生個人生活物資</a:t>
            </a:r>
            <a:endParaRPr lang="zh-TW" altLang="en-US" sz="1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向左箭號 18"/>
          <p:cNvSpPr/>
          <p:nvPr/>
        </p:nvSpPr>
        <p:spPr>
          <a:xfrm>
            <a:off x="5506120" y="3489852"/>
            <a:ext cx="686060" cy="27003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左箭號 19"/>
          <p:cNvSpPr/>
          <p:nvPr/>
        </p:nvSpPr>
        <p:spPr>
          <a:xfrm>
            <a:off x="3095836" y="3507675"/>
            <a:ext cx="792088" cy="27003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1" name="向下箭號 20"/>
          <p:cNvSpPr/>
          <p:nvPr/>
        </p:nvSpPr>
        <p:spPr>
          <a:xfrm>
            <a:off x="7184327" y="2604428"/>
            <a:ext cx="360040" cy="40504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628" y="0"/>
            <a:ext cx="1390171" cy="1321315"/>
          </a:xfrm>
          <a:prstGeom prst="rect">
            <a:avLst/>
          </a:prstGeom>
        </p:spPr>
      </p:pic>
      <p:sp>
        <p:nvSpPr>
          <p:cNvPr id="23" name="文本框 7"/>
          <p:cNvSpPr txBox="1"/>
          <p:nvPr/>
        </p:nvSpPr>
        <p:spPr>
          <a:xfrm>
            <a:off x="1006839" y="208116"/>
            <a:ext cx="7617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</a:t>
            </a:r>
            <a:endParaRPr lang="zh-CN" altLang="en-US" sz="45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8679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-341204" y="4518567"/>
            <a:ext cx="576263" cy="2160000"/>
          </a:xfrm>
        </p:spPr>
        <p:txBody>
          <a:bodyPr/>
          <a:lstStyle/>
          <a:p>
            <a:pPr>
              <a:defRPr/>
            </a:pPr>
            <a:fld id="{06ADB08D-91E1-46E8-9E0E-7627903017E6}" type="slidenum">
              <a:rPr lang="zh-TW" altLang="en-US"/>
              <a:pPr>
                <a:defRPr/>
              </a:pPr>
              <a:t>22</a:t>
            </a:fld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248298" y="1089352"/>
            <a:ext cx="5616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良好職業道德及服務精神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奠定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實習時應俱備的基本技能和認知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建立對事業單位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的基本知識及了解相關勞工法令。</a:t>
            </a:r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2076772" y="276505"/>
            <a:ext cx="6457950" cy="594066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3200" dirty="0"/>
              <a:t>僑生專班活動辦理</a:t>
            </a:r>
            <a:r>
              <a:rPr lang="en-US" altLang="zh-TW" sz="3200" dirty="0"/>
              <a:t>-</a:t>
            </a:r>
            <a:r>
              <a:rPr lang="zh-TW" altLang="en-US" sz="3200" dirty="0"/>
              <a:t>基礎訓練課程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4" y="992742"/>
            <a:ext cx="2977674" cy="167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2" y="2719721"/>
            <a:ext cx="3000356" cy="168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31" y="2772433"/>
            <a:ext cx="2812849" cy="1581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90" y="2772698"/>
            <a:ext cx="2812379" cy="15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940" y="-29970"/>
            <a:ext cx="1390171" cy="1321315"/>
          </a:xfrm>
          <a:prstGeom prst="rect">
            <a:avLst/>
          </a:prstGeom>
        </p:spPr>
      </p:pic>
      <p:sp>
        <p:nvSpPr>
          <p:cNvPr id="11" name="文本框 7"/>
          <p:cNvSpPr txBox="1"/>
          <p:nvPr/>
        </p:nvSpPr>
        <p:spPr>
          <a:xfrm>
            <a:off x="986152" y="181123"/>
            <a:ext cx="7617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</a:t>
            </a:r>
            <a:endParaRPr lang="zh-CN" altLang="en-US" sz="45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133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21995" y="586292"/>
            <a:ext cx="214674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課程規劃</a:t>
            </a:r>
            <a:endParaRPr lang="zh-CN" altLang="en-US" sz="2800" i="1" kern="0" spc="225" dirty="0">
              <a:solidFill>
                <a:srgbClr val="4472C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1824" y="320993"/>
            <a:ext cx="1390171" cy="1321315"/>
            <a:chOff x="-487286" y="278102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87286" y="278102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-7890" y="589396"/>
              <a:ext cx="1150209" cy="1105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5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柒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1534019" y="1101010"/>
            <a:ext cx="5808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學年度基礎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訓練科目單元時數規劃表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411722"/>
              </p:ext>
            </p:extLst>
          </p:nvPr>
        </p:nvGraphicFramePr>
        <p:xfrm>
          <a:off x="1475508" y="1651718"/>
          <a:ext cx="7100452" cy="3161030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88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9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9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58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目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稱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授課時數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05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共同科目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勞動人權、勞動權益及建教合作訓練契約簡介、職業安全與衛生、相關科別介紹、職場倫理及職業道德、群育活動、性別工作平等及性騷擾防治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26</a:t>
                      </a: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04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專業</a:t>
                      </a:r>
                      <a:r>
                        <a:rPr 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科目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6882" marR="56882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理論</a:t>
                      </a:r>
                      <a:endParaRPr lang="en-US" altLang="zh-TW" sz="180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</a:t>
                      </a:r>
                      <a:endParaRPr lang="zh-TW" sz="1800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生活輔導、國際禮儀、工作守則與工作態度、</a:t>
                      </a:r>
                      <a:r>
                        <a:rPr lang="zh-TW" sz="1800" kern="100" spc="-2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基本華語文</a:t>
                      </a: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、美姿美儀、食品概論、經驗傳承與實習經驗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</a:t>
                      </a: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7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800" kern="100" spc="-2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實習</a:t>
                      </a:r>
                      <a:endParaRPr lang="en-US" altLang="zh-TW" sz="1800" kern="100" spc="-2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800" kern="100" spc="-2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飲料調製、餐飲服務、西點蛋糕、桌邊服務、蔬果切雕、中餐烹飪、烘焙點心、異國料理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spc="-2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68</a:t>
                      </a:r>
                      <a:r>
                        <a:rPr lang="zh-TW" sz="1800" b="0" kern="100" spc="-2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56882" marR="56882" marT="0" marB="0" anchor="ctr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8513618" y="41566"/>
            <a:ext cx="57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P.24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813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6713" y="385874"/>
            <a:ext cx="8410575" cy="4414726"/>
          </a:xfrm>
          <a:prstGeom prst="frame">
            <a:avLst>
              <a:gd name="adj1" fmla="val 16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tx1"/>
              </a:solidFill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6248400" y="237031"/>
            <a:ext cx="84535" cy="14884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" name="直角三角形 5"/>
          <p:cNvSpPr/>
          <p:nvPr/>
        </p:nvSpPr>
        <p:spPr>
          <a:xfrm flipH="1">
            <a:off x="2811066" y="237031"/>
            <a:ext cx="84535" cy="14884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7" name="矩形 6"/>
          <p:cNvSpPr/>
          <p:nvPr/>
        </p:nvSpPr>
        <p:spPr>
          <a:xfrm>
            <a:off x="2895600" y="237031"/>
            <a:ext cx="3352800" cy="369059"/>
          </a:xfrm>
          <a:prstGeom prst="rect">
            <a:avLst/>
          </a:prstGeom>
          <a:solidFill>
            <a:srgbClr val="C8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00" b="0" i="0" u="none" strike="noStrike" kern="0" cap="none" spc="22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文本占位符 8"/>
          <p:cNvSpPr txBox="1">
            <a:spLocks/>
          </p:cNvSpPr>
          <p:nvPr/>
        </p:nvSpPr>
        <p:spPr>
          <a:xfrm>
            <a:off x="2895599" y="234616"/>
            <a:ext cx="3352800" cy="37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資料處理基礎訓練課程</a:t>
            </a:r>
            <a:endParaRPr lang="zh-CN" altLang="en-US" b="1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07051"/>
              </p:ext>
            </p:extLst>
          </p:nvPr>
        </p:nvGraphicFramePr>
        <p:xfrm>
          <a:off x="642974" y="849799"/>
          <a:ext cx="7673848" cy="3642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1707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8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430"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00" dirty="0" smtClean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項目</a:t>
                      </a:r>
                      <a:endParaRPr lang="zh-TW" altLang="zh-TW" sz="1600" kern="100" dirty="0" smtClean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00" dirty="0" smtClean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單元名稱</a:t>
                      </a:r>
                      <a:endParaRPr lang="zh-TW" altLang="zh-TW" sz="1600" kern="100" dirty="0" smtClean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授課時數</a:t>
                      </a:r>
                      <a:endParaRPr lang="zh-TW" sz="16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430"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專業科目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120</a:t>
                      </a: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小時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∫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122</a:t>
                      </a: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小時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理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論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課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程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40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小</a:t>
                      </a: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時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國際禮儀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6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4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實習前說明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4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工作守則與工作態度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4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事業單位簡介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2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spc="-2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基本華語文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16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4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 spc="-2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實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 spc="-2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習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 spc="-2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課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 spc="-2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程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400" kern="100" spc="-2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80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 spc="-2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小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100" spc="-2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時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sz="14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電子商務實務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6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4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資訊科技應用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8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4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手機程式開發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12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79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微型創業實務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8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4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網頁設計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24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程式設計</a:t>
                      </a:r>
                      <a:r>
                        <a:rPr lang="en-US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I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8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24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電子技術實務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12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7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電腦軟體應用</a:t>
                      </a:r>
                      <a:endParaRPr lang="zh-TW" sz="14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16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6729" marR="667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3608613" y="4492159"/>
            <a:ext cx="2148841" cy="400110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Adobe 繁黑體 Std B" pitchFamily="34" charset="-120"/>
                <a:ea typeface="Adobe 繁黑體 Std B" pitchFamily="34" charset="-120"/>
              </a:rPr>
              <a:t>專業科目</a:t>
            </a:r>
            <a:r>
              <a:rPr lang="en-US" altLang="zh-TW" sz="2000" b="1" dirty="0" smtClean="0">
                <a:latin typeface="Adobe 繁黑體 Std B" pitchFamily="34" charset="-120"/>
                <a:ea typeface="Adobe 繁黑體 Std B" pitchFamily="34" charset="-120"/>
              </a:rPr>
              <a:t>120</a:t>
            </a:r>
            <a:r>
              <a:rPr lang="zh-TW" altLang="en-US" sz="2000" b="1" dirty="0" smtClean="0">
                <a:latin typeface="Adobe 繁黑體 Std B" pitchFamily="34" charset="-120"/>
                <a:ea typeface="Adobe 繁黑體 Std B" pitchFamily="34" charset="-120"/>
              </a:rPr>
              <a:t>小時</a:t>
            </a:r>
            <a:endParaRPr lang="en-US" altLang="zh-TW" sz="2000" b="1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95" y="4539343"/>
            <a:ext cx="1062907" cy="524810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585824" y="-2473"/>
            <a:ext cx="1390171" cy="1321315"/>
            <a:chOff x="92767" y="-166069"/>
            <a:chExt cx="2099103" cy="1860642"/>
          </a:xfrm>
        </p:grpSpPr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767" y="-166069"/>
              <a:ext cx="2099103" cy="1860642"/>
            </a:xfrm>
            <a:prstGeom prst="rect">
              <a:avLst/>
            </a:prstGeom>
          </p:spPr>
        </p:pic>
        <p:sp>
          <p:nvSpPr>
            <p:cNvPr id="15" name="文本框 7"/>
            <p:cNvSpPr txBox="1"/>
            <p:nvPr/>
          </p:nvSpPr>
          <p:spPr>
            <a:xfrm>
              <a:off x="572163" y="145225"/>
              <a:ext cx="1150209" cy="1105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5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柒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2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build="p">
        <p:tmplLst>
          <p:tmpl lvl="1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9E7B2C-8C06-4DEE-8744-D5AA7A199287}" type="slidenum">
              <a:rPr lang="zh-TW" altLang="en-US"/>
              <a:pPr>
                <a:defRPr/>
              </a:pPr>
              <a:t>25</a:t>
            </a:fld>
            <a:endParaRPr lang="zh-TW" altLang="en-US" dirty="0"/>
          </a:p>
        </p:txBody>
      </p:sp>
      <p:sp>
        <p:nvSpPr>
          <p:cNvPr id="24579" name="標題 1"/>
          <p:cNvSpPr>
            <a:spLocks noGrp="1"/>
          </p:cNvSpPr>
          <p:nvPr>
            <p:ph type="title"/>
          </p:nvPr>
        </p:nvSpPr>
        <p:spPr>
          <a:xfrm>
            <a:off x="2611310" y="178644"/>
            <a:ext cx="3919873" cy="5265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建教僑生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公司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企業面試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2" y="1491630"/>
            <a:ext cx="2641191" cy="148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030966"/>
            <a:ext cx="2641191" cy="148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52" y="3030966"/>
            <a:ext cx="2641191" cy="148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2" y="3030966"/>
            <a:ext cx="2641191" cy="148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51" y="1518798"/>
            <a:ext cx="2641191" cy="148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77" y="1518798"/>
            <a:ext cx="2641191" cy="148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/>
          <p:cNvSpPr/>
          <p:nvPr/>
        </p:nvSpPr>
        <p:spPr>
          <a:xfrm>
            <a:off x="521021" y="705202"/>
            <a:ext cx="6955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安排學生參與公司介紹及參訪，學生可以選填志願</a:t>
            </a:r>
            <a:endParaRPr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建教生每年面試率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百分百錄取</a:t>
            </a:r>
            <a:endParaRPr lang="zh-TW" altLang="en-US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83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16560" y="150461"/>
            <a:ext cx="3614390" cy="594066"/>
          </a:xfr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教僑生職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場訪視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436056"/>
            <a:ext cx="2891915" cy="1457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" y="1761660"/>
            <a:ext cx="2987824" cy="168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36" y="1815666"/>
            <a:ext cx="2040628" cy="204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2137661" y="787303"/>
            <a:ext cx="50126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不定期執行職場訪視，關懷及輔導學生</a:t>
            </a:r>
            <a:endParaRPr lang="en-US" altLang="zh-TW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疫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情期間，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建置訪視線上填報系統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，採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通訊軟體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持續關懷學生。</a:t>
            </a:r>
            <a:endParaRPr lang="zh-TW" altLang="en-US" sz="2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0"/>
          <a:stretch/>
        </p:blipFill>
        <p:spPr>
          <a:xfrm>
            <a:off x="7308304" y="1923678"/>
            <a:ext cx="1705068" cy="247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6"/>
          <a:stretch/>
        </p:blipFill>
        <p:spPr>
          <a:xfrm>
            <a:off x="5292080" y="1813000"/>
            <a:ext cx="1832784" cy="259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3034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593" y="214536"/>
            <a:ext cx="5108194" cy="594066"/>
          </a:xfr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建教僑生專班</a:t>
            </a: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PT</a:t>
            </a:r>
            <a:r>
              <a:rPr lang="zh-TW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夢想博覽會</a:t>
            </a:r>
            <a:endParaRPr lang="zh-TW" altLang="en-US" sz="3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78125" y="841266"/>
            <a:ext cx="6476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全台唯一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辦理，</a:t>
            </a:r>
            <a:r>
              <a:rPr lang="zh-TW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面試錄取多家知名飯店及</a:t>
            </a:r>
            <a:r>
              <a:rPr lang="zh-TW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具規模</a:t>
            </a:r>
            <a:r>
              <a:rPr lang="zh-TW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性的連鎖餐廳</a:t>
            </a:r>
            <a:r>
              <a:rPr lang="zh-TW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，保障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僑生</a:t>
            </a:r>
            <a:r>
              <a:rPr lang="zh-TW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工作穩定安全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22" y="1704013"/>
            <a:ext cx="4608512" cy="259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704013"/>
            <a:ext cx="3096343" cy="174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65816"/>
            <a:ext cx="3164667" cy="177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8850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21994" y="504749"/>
            <a:ext cx="410881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選擇三信家商優勢</a:t>
            </a:r>
            <a:endParaRPr lang="zh-CN" altLang="en-US" sz="2800" i="1" kern="0" spc="225" dirty="0">
              <a:solidFill>
                <a:srgbClr val="4472C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1824" y="188591"/>
            <a:ext cx="1390171" cy="1321315"/>
            <a:chOff x="-487286" y="91657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87286" y="91657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-12840" y="439348"/>
              <a:ext cx="1150209" cy="1105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5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捌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8257309" y="41566"/>
            <a:ext cx="83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P.25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826909" y="1230901"/>
            <a:ext cx="7455887" cy="22467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特優學生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就讀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信擁有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新臺幣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萬元獎學金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教合作實習職場工作穩定，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r>
              <a:rPr lang="en-US" alt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實習期間職場工作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交通車免費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學校位於市中心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，交通方便，有捷運、輕軌、公車及自行車。</a:t>
            </a:r>
            <a:endParaRPr lang="en-US" altLang="zh-TW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填三信第一次志願頒發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獎學金新臺幣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3,000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免費贈送寢具組及生活用品組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提供生活預備金，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每學期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8,000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元供學生借用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CN" altLang="en-US" sz="2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11238" r="6517" b="23022"/>
          <a:stretch/>
        </p:blipFill>
        <p:spPr bwMode="auto">
          <a:xfrm>
            <a:off x="826909" y="3355692"/>
            <a:ext cx="3294391" cy="1570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79" y="2428985"/>
            <a:ext cx="1848429" cy="2465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5"/>
          <a:stretch/>
        </p:blipFill>
        <p:spPr>
          <a:xfrm>
            <a:off x="4268066" y="3323781"/>
            <a:ext cx="2514396" cy="1634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381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0"/>
          <p:cNvSpPr txBox="1"/>
          <p:nvPr>
            <p:custDataLst>
              <p:tags r:id="rId1"/>
            </p:custDataLst>
          </p:nvPr>
        </p:nvSpPr>
        <p:spPr>
          <a:xfrm>
            <a:off x="2945369" y="3217264"/>
            <a:ext cx="3108543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成就孩子責無旁貸</a:t>
            </a:r>
            <a:r>
              <a:rPr lang="en-US" altLang="zh-TW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僑生就讀溫暖留台</a:t>
            </a:r>
            <a:r>
              <a:rPr lang="en-US" altLang="zh-TW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簡報結束</a:t>
            </a:r>
            <a:endParaRPr lang="zh-CN" altLang="en-US" sz="2800" b="1" dirty="0">
              <a:solidFill>
                <a:srgbClr val="00206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14" y="364093"/>
            <a:ext cx="5632001" cy="26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21995" y="654227"/>
            <a:ext cx="2146742" cy="51046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zh-TW" altLang="en-US" sz="3600" kern="0" spc="2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招生科別</a:t>
            </a:r>
            <a:endParaRPr lang="zh-CN" altLang="en-US" sz="3600" kern="0" spc="225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1824" y="320993"/>
            <a:ext cx="1519176" cy="1321315"/>
            <a:chOff x="-487286" y="278102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87286" y="278102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67164" y="589251"/>
              <a:ext cx="761748" cy="784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5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壹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1138989" y="1164688"/>
            <a:ext cx="742484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zh-TW" altLang="en-US" sz="24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本校現有僑</a:t>
            </a:r>
            <a:r>
              <a:rPr lang="zh-TW" altLang="en-US" sz="24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生專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班科別</a:t>
            </a:r>
            <a:r>
              <a:rPr lang="zh-TW" altLang="en-US" sz="24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設有餐飲科</a:t>
            </a:r>
            <a:r>
              <a:rPr lang="zh-HK" altLang="zh-TW" sz="24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4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觀光科</a:t>
            </a:r>
            <a:r>
              <a:rPr lang="zh-HK" altLang="zh-TW" sz="24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4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美容科。</a:t>
            </a:r>
            <a:endParaRPr lang="en-US" altLang="zh-TW" sz="24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新年度因應政策新設科班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有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烘焙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食品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科、資料處理科</a:t>
            </a:r>
            <a:r>
              <a:rPr lang="zh-TW" altLang="en-US" sz="24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altLang="zh-TW" sz="24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sz="24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學年度僑生專班學生人數共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355</a:t>
            </a:r>
            <a:r>
              <a:rPr lang="zh-TW" altLang="en-US" sz="24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人。</a:t>
            </a:r>
            <a:endParaRPr lang="en-US" altLang="zh-TW" sz="24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687564"/>
              </p:ext>
            </p:extLst>
          </p:nvPr>
        </p:nvGraphicFramePr>
        <p:xfrm>
          <a:off x="1138989" y="2609856"/>
          <a:ext cx="6186905" cy="1777665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{7DF18680-E054-41AD-8BC1-D1AEF772440D}</a:tableStyleId>
              </a:tblPr>
              <a:tblGrid>
                <a:gridCol w="123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3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3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申辦科別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烘焙食品科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資料處理科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入學年度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112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學年度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112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學年度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班級數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2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班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招生人數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180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90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人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建教模式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輪調式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/>
                        </a:rPr>
                        <a:t>輪調式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爆炸 1 4"/>
          <p:cNvSpPr/>
          <p:nvPr/>
        </p:nvSpPr>
        <p:spPr>
          <a:xfrm>
            <a:off x="6737350" y="2419350"/>
            <a:ext cx="2171700" cy="1962150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總計招收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270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人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9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3"/>
          <p:cNvSpPr/>
          <p:nvPr/>
        </p:nvSpPr>
        <p:spPr>
          <a:xfrm>
            <a:off x="366713" y="385874"/>
            <a:ext cx="8410575" cy="4414726"/>
          </a:xfrm>
          <a:prstGeom prst="frame">
            <a:avLst>
              <a:gd name="adj1" fmla="val 16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tx1"/>
              </a:solidFill>
            </a:endParaRPr>
          </a:p>
        </p:txBody>
      </p:sp>
      <p:sp>
        <p:nvSpPr>
          <p:cNvPr id="5" name="直角三角形 4"/>
          <p:cNvSpPr/>
          <p:nvPr/>
        </p:nvSpPr>
        <p:spPr>
          <a:xfrm>
            <a:off x="6248400" y="237031"/>
            <a:ext cx="84535" cy="14884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6" name="直角三角形 5"/>
          <p:cNvSpPr/>
          <p:nvPr/>
        </p:nvSpPr>
        <p:spPr>
          <a:xfrm flipH="1">
            <a:off x="2811066" y="237031"/>
            <a:ext cx="84535" cy="148844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7" name="矩形 6"/>
          <p:cNvSpPr/>
          <p:nvPr/>
        </p:nvSpPr>
        <p:spPr>
          <a:xfrm>
            <a:off x="2907141" y="237031"/>
            <a:ext cx="3352800" cy="448769"/>
          </a:xfrm>
          <a:prstGeom prst="rect">
            <a:avLst/>
          </a:prstGeom>
          <a:solidFill>
            <a:srgbClr val="C8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00" b="0" i="0" u="none" strike="noStrike" kern="0" cap="none" spc="22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文本占位符 8"/>
          <p:cNvSpPr txBox="1">
            <a:spLocks/>
          </p:cNvSpPr>
          <p:nvPr/>
        </p:nvSpPr>
        <p:spPr>
          <a:xfrm>
            <a:off x="2895599" y="274470"/>
            <a:ext cx="3352800" cy="373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建教班辦理近況</a:t>
            </a:r>
            <a:endParaRPr lang="zh-CN" altLang="en-US" sz="2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: 圆角 46"/>
          <p:cNvSpPr/>
          <p:nvPr/>
        </p:nvSpPr>
        <p:spPr>
          <a:xfrm>
            <a:off x="3510601" y="1210707"/>
            <a:ext cx="2169286" cy="2969063"/>
          </a:xfrm>
          <a:prstGeom prst="roundRect">
            <a:avLst>
              <a:gd name="adj" fmla="val 203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013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矩形: 圆角 47"/>
          <p:cNvSpPr/>
          <p:nvPr/>
        </p:nvSpPr>
        <p:spPr>
          <a:xfrm>
            <a:off x="6109960" y="1229545"/>
            <a:ext cx="2169286" cy="2969063"/>
          </a:xfrm>
          <a:prstGeom prst="roundRect">
            <a:avLst>
              <a:gd name="adj" fmla="val 203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013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矩形: 圆角 45"/>
          <p:cNvSpPr/>
          <p:nvPr/>
        </p:nvSpPr>
        <p:spPr>
          <a:xfrm>
            <a:off x="864756" y="1210708"/>
            <a:ext cx="2299758" cy="2969063"/>
          </a:xfrm>
          <a:prstGeom prst="roundRect">
            <a:avLst>
              <a:gd name="adj" fmla="val 203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013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Shape 254"/>
          <p:cNvSpPr/>
          <p:nvPr/>
        </p:nvSpPr>
        <p:spPr>
          <a:xfrm>
            <a:off x="896380" y="1370138"/>
            <a:ext cx="22685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建教合作學校考核</a:t>
            </a:r>
            <a:endParaRPr lang="en-US" altLang="zh-TW" sz="2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連續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年榮獲一等</a:t>
            </a:r>
            <a:endParaRPr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Shape 270"/>
          <p:cNvSpPr/>
          <p:nvPr/>
        </p:nvSpPr>
        <p:spPr>
          <a:xfrm>
            <a:off x="3609932" y="1370138"/>
            <a:ext cx="21692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僑生專班招生邁入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第八年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(112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Shape 282"/>
          <p:cNvSpPr/>
          <p:nvPr/>
        </p:nvSpPr>
        <p:spPr>
          <a:xfrm>
            <a:off x="6248400" y="1273634"/>
            <a:ext cx="19354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1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僑生招生人數累計</a:t>
            </a:r>
            <a:r>
              <a:rPr lang="zh-TW" altLang="en-US" sz="21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將達千位</a:t>
            </a:r>
            <a:endParaRPr lang="en-US" altLang="zh-TW" sz="21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9589" y="2208662"/>
            <a:ext cx="2425661" cy="14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44546A"/>
                </a:solidFill>
                <a:latin typeface="+mn-ea"/>
              </a:defRPr>
            </a:lvl1pPr>
          </a:lstStyle>
          <a:p>
            <a:pPr>
              <a:lnSpc>
                <a:spcPct val="150000"/>
              </a:lnSpc>
            </a:pPr>
            <a:endParaRPr lang="en-US" altLang="zh-CN" sz="900" b="0" dirty="0">
              <a:solidFill>
                <a:schemeClr val="bg1"/>
              </a:solidFill>
            </a:endParaRPr>
          </a:p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zh-TW" altLang="en-US" sz="1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建教生權益法規承辦建教班業務</a:t>
            </a:r>
            <a:endParaRPr lang="en-US" altLang="zh-TW" sz="16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1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承辦本市建教資源中心</a:t>
            </a:r>
            <a:endParaRPr lang="en-US" altLang="zh-CN" sz="1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62443" y="2188935"/>
            <a:ext cx="2242196" cy="177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44546A"/>
                </a:solidFill>
                <a:latin typeface="+mn-ea"/>
              </a:defRPr>
            </a:lvl1pPr>
          </a:lstStyle>
          <a:p>
            <a:pPr>
              <a:lnSpc>
                <a:spcPct val="150000"/>
              </a:lnSpc>
            </a:pPr>
            <a:endParaRPr lang="en-US" altLang="zh-CN" sz="900" b="0" dirty="0">
              <a:solidFill>
                <a:schemeClr val="bg1"/>
              </a:solidFill>
            </a:endParaRPr>
          </a:p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秉持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照顧第一</a:t>
            </a:r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專業訓練</a:t>
            </a:r>
            <a:r>
              <a: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為首的目標前進，贏得僑界及華校校長認同，口碑遠播</a:t>
            </a:r>
            <a:endParaRPr lang="zh-CN" altLang="en-US" sz="1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80052" y="1954710"/>
            <a:ext cx="2472111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44546A"/>
                </a:solidFill>
                <a:latin typeface="+mn-ea"/>
              </a:defRPr>
            </a:lvl1pPr>
          </a:lstStyle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en-US" altLang="zh-TW" sz="1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1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1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</a:t>
            </a:r>
            <a:r>
              <a:rPr lang="zh-TW" altLang="en-US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1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217</a:t>
            </a:r>
            <a:r>
              <a:rPr lang="zh-TW" altLang="en-US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1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154</a:t>
            </a:r>
            <a:r>
              <a:rPr lang="zh-TW" altLang="en-US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1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en-US" altLang="zh-TW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143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14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 sz="1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en-US" altLang="zh-TW" sz="1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130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人，共計</a:t>
            </a:r>
            <a:r>
              <a:rPr lang="en-US" altLang="zh-TW" sz="1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1054</a:t>
            </a:r>
            <a:r>
              <a:rPr lang="zh-TW" altLang="en-US" sz="1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人。</a:t>
            </a:r>
            <a:endParaRPr lang="en-US" altLang="zh-TW" sz="1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矩形: 圆角 48"/>
          <p:cNvSpPr/>
          <p:nvPr/>
        </p:nvSpPr>
        <p:spPr>
          <a:xfrm>
            <a:off x="1126693" y="2171791"/>
            <a:ext cx="534605" cy="34289"/>
          </a:xfrm>
          <a:prstGeom prst="roundRect">
            <a:avLst>
              <a:gd name="adj" fmla="val 203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013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矩形: 圆角 49"/>
          <p:cNvSpPr/>
          <p:nvPr/>
        </p:nvSpPr>
        <p:spPr>
          <a:xfrm>
            <a:off x="3749295" y="2171791"/>
            <a:ext cx="534605" cy="34289"/>
          </a:xfrm>
          <a:prstGeom prst="roundRect">
            <a:avLst>
              <a:gd name="adj" fmla="val 203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013" b="1">
              <a:solidFill>
                <a:srgbClr val="3C0000"/>
              </a:solidFill>
              <a:latin typeface="+mn-ea"/>
            </a:endParaRPr>
          </a:p>
        </p:txBody>
      </p:sp>
      <p:sp>
        <p:nvSpPr>
          <p:cNvPr id="23" name="矩形: 圆角 50"/>
          <p:cNvSpPr/>
          <p:nvPr/>
        </p:nvSpPr>
        <p:spPr>
          <a:xfrm>
            <a:off x="6290667" y="1962785"/>
            <a:ext cx="534605" cy="34289"/>
          </a:xfrm>
          <a:prstGeom prst="roundRect">
            <a:avLst>
              <a:gd name="adj" fmla="val 203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1013" b="1">
              <a:solidFill>
                <a:srgbClr val="DB9665"/>
              </a:solidFill>
              <a:latin typeface="+mn-ea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744" y="214348"/>
            <a:ext cx="1475726" cy="1321315"/>
          </a:xfrm>
          <a:prstGeom prst="rect">
            <a:avLst/>
          </a:prstGeom>
        </p:spPr>
      </p:pic>
      <p:sp>
        <p:nvSpPr>
          <p:cNvPr id="25" name="文本框 7"/>
          <p:cNvSpPr txBox="1"/>
          <p:nvPr/>
        </p:nvSpPr>
        <p:spPr>
          <a:xfrm>
            <a:off x="607733" y="431867"/>
            <a:ext cx="7617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5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</a:t>
            </a:r>
            <a:endParaRPr lang="zh-CN" altLang="en-US" sz="45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968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build="p">
        <p:tmplLst>
          <p:tmpl lvl="1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1" grpId="0" animBg="1"/>
      <p:bldP spid="12" grpId="0"/>
      <p:bldP spid="13" grpId="0"/>
      <p:bldP spid="15" grpId="0"/>
      <p:bldP spid="18" grpId="0"/>
      <p:bldP spid="19" grpId="0"/>
      <p:bldP spid="20" grpId="0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34020" y="454679"/>
            <a:ext cx="459933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zh-TW" altLang="en-US" sz="3600" b="1" kern="0" spc="225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烘焙食品科</a:t>
            </a: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設備設施</a:t>
            </a:r>
            <a:endParaRPr lang="zh-CN" altLang="en-US" sz="2400" i="1" kern="0" spc="225" dirty="0">
              <a:solidFill>
                <a:srgbClr val="4472C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1824" y="320993"/>
            <a:ext cx="1390171" cy="1321315"/>
            <a:chOff x="-487286" y="278102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87286" y="278102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-27067" y="589396"/>
              <a:ext cx="1150209" cy="1105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500" b="1" dirty="0" smtClean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叁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386826"/>
              </p:ext>
            </p:extLst>
          </p:nvPr>
        </p:nvGraphicFramePr>
        <p:xfrm>
          <a:off x="1309439" y="1495980"/>
          <a:ext cx="7285119" cy="3411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7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3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8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920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編號</a:t>
                      </a: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類科別</a:t>
                      </a: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內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容</a:t>
                      </a: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編號</a:t>
                      </a: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類科別</a:t>
                      </a: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內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容</a:t>
                      </a: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17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B1003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中餐教室一</a:t>
                      </a:r>
                      <a:r>
                        <a:rPr lang="en-US" sz="1200" kern="100" dirty="0">
                          <a:effectLst/>
                        </a:rPr>
                        <a:t>(B1003)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E2013</a:t>
                      </a:r>
                      <a:endParaRPr lang="zh-TW" sz="12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餐服教室二</a:t>
                      </a:r>
                      <a:r>
                        <a:rPr lang="en-US" sz="1200" kern="100" dirty="0">
                          <a:effectLst/>
                        </a:rPr>
                        <a:t>(E2013)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493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B1006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中餐教室二</a:t>
                      </a:r>
                      <a:r>
                        <a:rPr lang="en-US" sz="1200" kern="100" dirty="0">
                          <a:effectLst/>
                        </a:rPr>
                        <a:t>(B1006)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G0001</a:t>
                      </a:r>
                      <a:endParaRPr lang="zh-TW" sz="12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餐服教室三</a:t>
                      </a:r>
                      <a:r>
                        <a:rPr lang="en-US" sz="1200" kern="100" dirty="0">
                          <a:effectLst/>
                        </a:rPr>
                        <a:t>(G0001)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763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D1004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中餐教室四</a:t>
                      </a:r>
                      <a:r>
                        <a:rPr lang="en-US" sz="1200" kern="100" dirty="0">
                          <a:effectLst/>
                        </a:rPr>
                        <a:t>(D1004)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E2014</a:t>
                      </a:r>
                      <a:endParaRPr lang="zh-TW" sz="12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餐服教室</a:t>
                      </a:r>
                      <a:r>
                        <a:rPr lang="zh-TW" sz="1200" kern="100" dirty="0">
                          <a:effectLst/>
                        </a:rPr>
                        <a:t>四</a:t>
                      </a:r>
                      <a:r>
                        <a:rPr lang="en-US" sz="1200" kern="100" dirty="0">
                          <a:effectLst/>
                        </a:rPr>
                        <a:t>(E2014)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033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E1014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中餐教室六</a:t>
                      </a:r>
                      <a:r>
                        <a:rPr lang="en-US" sz="1200" kern="100" dirty="0">
                          <a:effectLst/>
                        </a:rPr>
                        <a:t>(E1014)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G0001</a:t>
                      </a:r>
                      <a:endParaRPr lang="zh-TW" sz="12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客房教室</a:t>
                      </a:r>
                      <a:r>
                        <a:rPr lang="en-US" sz="1200" kern="100" dirty="0">
                          <a:effectLst/>
                        </a:rPr>
                        <a:t>(G0001)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3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B1002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西餐教室</a:t>
                      </a:r>
                      <a:r>
                        <a:rPr lang="en-US" sz="1200" kern="100" dirty="0">
                          <a:effectLst/>
                        </a:rPr>
                        <a:t>(B1002)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E2009</a:t>
                      </a:r>
                      <a:endParaRPr lang="zh-TW" sz="12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飲調教室一</a:t>
                      </a:r>
                      <a:r>
                        <a:rPr lang="en-US" sz="1200" kern="100" dirty="0">
                          <a:effectLst/>
                        </a:rPr>
                        <a:t>(E2009)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52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E1009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烘焙教室一</a:t>
                      </a:r>
                      <a:r>
                        <a:rPr lang="en-US" sz="1200" kern="100" dirty="0">
                          <a:effectLst/>
                        </a:rPr>
                        <a:t>(E1009)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E2010</a:t>
                      </a:r>
                      <a:endParaRPr lang="zh-TW" sz="12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飲調教室二</a:t>
                      </a:r>
                      <a:r>
                        <a:rPr lang="en-US" sz="1200" kern="100" dirty="0">
                          <a:effectLst/>
                        </a:rPr>
                        <a:t>(E2010)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82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E1010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旅群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烘焙教室二</a:t>
                      </a:r>
                      <a:r>
                        <a:rPr lang="en-US" sz="1200" kern="100" dirty="0">
                          <a:effectLst/>
                        </a:rPr>
                        <a:t>(E1010)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B4008</a:t>
                      </a:r>
                      <a:endParaRPr lang="zh-TW" sz="12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觀光情境教室</a:t>
                      </a:r>
                      <a:r>
                        <a:rPr lang="en-US" sz="1200" kern="100" dirty="0">
                          <a:effectLst/>
                        </a:rPr>
                        <a:t>(B4008)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4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E2012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餐服教室一</a:t>
                      </a:r>
                      <a:r>
                        <a:rPr lang="en-US" sz="1200" kern="100" dirty="0">
                          <a:effectLst/>
                        </a:rPr>
                        <a:t>(E2012)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E1012</a:t>
                      </a:r>
                      <a:endParaRPr lang="zh-TW" sz="12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日本料理情境教室</a:t>
                      </a:r>
                      <a:r>
                        <a:rPr lang="en-US" sz="1200" kern="100" dirty="0">
                          <a:effectLst/>
                        </a:rPr>
                        <a:t>(E1012)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C1003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</a:t>
                      </a: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群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迦咖啡情境教室</a:t>
                      </a:r>
                      <a:r>
                        <a:rPr lang="en-US" sz="1200" kern="100" dirty="0">
                          <a:effectLst/>
                        </a:rPr>
                        <a:t>(C1003)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521995" y="981650"/>
            <a:ext cx="285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專業教室一覽表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70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21994" y="395861"/>
            <a:ext cx="4149213" cy="107721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專業教</a:t>
            </a:r>
            <a:r>
              <a:rPr lang="zh-TW" altLang="en-US" sz="3600" b="1" kern="0" spc="225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室</a:t>
            </a: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設備設施</a:t>
            </a:r>
            <a:endParaRPr lang="en-US" altLang="zh-TW" sz="3600" b="1" kern="0" spc="225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zh-TW" altLang="en-US" sz="2800" b="1" kern="0" spc="225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檢定合格考場</a:t>
            </a:r>
            <a:endParaRPr lang="zh-CN" altLang="en-US" sz="2800" b="1" kern="0" spc="225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1824" y="320993"/>
            <a:ext cx="1390171" cy="1321315"/>
            <a:chOff x="-487286" y="278102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87286" y="278102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-27067" y="589396"/>
              <a:ext cx="1150209" cy="1105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45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叁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10" name="內容版面配置區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2848945"/>
            <a:ext cx="3177797" cy="2111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內容版面配置區 10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83" y="259480"/>
            <a:ext cx="3004432" cy="2252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內容版面配置區 7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09" y="1494217"/>
            <a:ext cx="3009376" cy="2256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6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72795" y="218889"/>
            <a:ext cx="459933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zh-TW" altLang="en-US" sz="3600" b="1" kern="0" spc="225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資料處理科</a:t>
            </a: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設備設施</a:t>
            </a:r>
            <a:endParaRPr lang="zh-CN" altLang="en-US" sz="2400" i="1" kern="0" spc="225" dirty="0">
              <a:solidFill>
                <a:srgbClr val="4472C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1822" y="90159"/>
            <a:ext cx="1390171" cy="1321315"/>
            <a:chOff x="-487286" y="278102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87286" y="278102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-47750" y="589396"/>
              <a:ext cx="1220028" cy="11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5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叁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1629945" y="750817"/>
            <a:ext cx="285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專業教室一覽表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22347"/>
              </p:ext>
            </p:extLst>
          </p:nvPr>
        </p:nvGraphicFramePr>
        <p:xfrm>
          <a:off x="545102" y="1313817"/>
          <a:ext cx="5163596" cy="3422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9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 smtClean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編號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類科別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內</a:t>
                      </a:r>
                      <a:r>
                        <a:rPr lang="en-US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    </a:t>
                      </a: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容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A3005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資料處理科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電腦教室一</a:t>
                      </a:r>
                      <a:r>
                        <a:rPr lang="en-US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(A3005)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A3002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資料處理科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電腦教室二</a:t>
                      </a:r>
                      <a:r>
                        <a:rPr lang="en-US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(A3002)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A3001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資料處理科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電腦教室三</a:t>
                      </a:r>
                      <a:r>
                        <a:rPr lang="en-US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(A3001)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A4002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資料處理科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電腦教室四</a:t>
                      </a:r>
                      <a:r>
                        <a:rPr lang="en-US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(A4002)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A4001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資料處理科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電腦教室五</a:t>
                      </a:r>
                      <a:r>
                        <a:rPr lang="en-US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(A4001)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A5005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資料處理科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電腦教室六</a:t>
                      </a:r>
                      <a:r>
                        <a:rPr lang="en-US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(A5005)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A5004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資料處理科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電腦教室七</a:t>
                      </a:r>
                      <a:r>
                        <a:rPr lang="en-US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(A5004)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A5003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資料處理科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電腦教室八</a:t>
                      </a:r>
                      <a:r>
                        <a:rPr lang="en-US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(A5003)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A5002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資料處理科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電腦教室九</a:t>
                      </a:r>
                      <a:r>
                        <a:rPr lang="en-US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(A5002)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A5001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資料處理科</a:t>
                      </a:r>
                      <a:endParaRPr lang="zh-TW" sz="1200" kern="10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電腦教室十</a:t>
                      </a:r>
                      <a:r>
                        <a:rPr lang="en-US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(A5001)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A4005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資料處理科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Adobe 繁黑體 Std B" pitchFamily="34" charset="-120"/>
                          <a:ea typeface="Adobe 繁黑體 Std B" pitchFamily="34" charset="-120"/>
                        </a:rPr>
                        <a:t>電競教育中心</a:t>
                      </a:r>
                      <a:endParaRPr lang="zh-TW" sz="1200" kern="100" dirty="0"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/>
                      </a:endParaRPr>
                    </a:p>
                  </a:txBody>
                  <a:tcPr marL="62293" marR="62293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自由: 形状 22"/>
          <p:cNvSpPr/>
          <p:nvPr/>
        </p:nvSpPr>
        <p:spPr>
          <a:xfrm>
            <a:off x="5576705" y="1212482"/>
            <a:ext cx="236062" cy="3611881"/>
          </a:xfrm>
          <a:custGeom>
            <a:avLst/>
            <a:gdLst>
              <a:gd name="connsiteX0" fmla="*/ 86780 w 279400"/>
              <a:gd name="connsiteY0" fmla="*/ 0 h 2413000"/>
              <a:gd name="connsiteX1" fmla="*/ 279400 w 279400"/>
              <a:gd name="connsiteY1" fmla="*/ 0 h 2413000"/>
              <a:gd name="connsiteX2" fmla="*/ 279400 w 279400"/>
              <a:gd name="connsiteY2" fmla="*/ 2413000 h 2413000"/>
              <a:gd name="connsiteX3" fmla="*/ 86779 w 279400"/>
              <a:gd name="connsiteY3" fmla="*/ 2413000 h 2413000"/>
              <a:gd name="connsiteX4" fmla="*/ 43389 w 279400"/>
              <a:gd name="connsiteY4" fmla="*/ 2369610 h 2413000"/>
              <a:gd name="connsiteX5" fmla="*/ 43390 w 279400"/>
              <a:gd name="connsiteY5" fmla="*/ 1249890 h 2413000"/>
              <a:gd name="connsiteX6" fmla="*/ 0 w 279400"/>
              <a:gd name="connsiteY6" fmla="*/ 1206500 h 2413000"/>
              <a:gd name="connsiteX7" fmla="*/ 43390 w 279400"/>
              <a:gd name="connsiteY7" fmla="*/ 1163110 h 2413000"/>
              <a:gd name="connsiteX8" fmla="*/ 43390 w 279400"/>
              <a:gd name="connsiteY8" fmla="*/ 43390 h 2413000"/>
              <a:gd name="connsiteX9" fmla="*/ 86780 w 279400"/>
              <a:gd name="connsiteY9" fmla="*/ 0 h 2413000"/>
              <a:gd name="connsiteX0-1" fmla="*/ 279400 w 370840"/>
              <a:gd name="connsiteY0-2" fmla="*/ 0 h 2413000"/>
              <a:gd name="connsiteX1-3" fmla="*/ 279400 w 370840"/>
              <a:gd name="connsiteY1-4" fmla="*/ 2413000 h 2413000"/>
              <a:gd name="connsiteX2-5" fmla="*/ 86779 w 370840"/>
              <a:gd name="connsiteY2-6" fmla="*/ 2413000 h 2413000"/>
              <a:gd name="connsiteX3-7" fmla="*/ 43389 w 370840"/>
              <a:gd name="connsiteY3-8" fmla="*/ 2369610 h 2413000"/>
              <a:gd name="connsiteX4-9" fmla="*/ 43390 w 370840"/>
              <a:gd name="connsiteY4-10" fmla="*/ 1249890 h 2413000"/>
              <a:gd name="connsiteX5-11" fmla="*/ 0 w 370840"/>
              <a:gd name="connsiteY5-12" fmla="*/ 1206500 h 2413000"/>
              <a:gd name="connsiteX6-13" fmla="*/ 43390 w 370840"/>
              <a:gd name="connsiteY6-14" fmla="*/ 1163110 h 2413000"/>
              <a:gd name="connsiteX7-15" fmla="*/ 43390 w 370840"/>
              <a:gd name="connsiteY7-16" fmla="*/ 43390 h 2413000"/>
              <a:gd name="connsiteX8-17" fmla="*/ 86780 w 370840"/>
              <a:gd name="connsiteY8-18" fmla="*/ 0 h 2413000"/>
              <a:gd name="connsiteX9-19" fmla="*/ 370840 w 370840"/>
              <a:gd name="connsiteY9-20" fmla="*/ 91440 h 2413000"/>
              <a:gd name="connsiteX0-21" fmla="*/ 279400 w 279400"/>
              <a:gd name="connsiteY0-22" fmla="*/ 0 h 2413000"/>
              <a:gd name="connsiteX1-23" fmla="*/ 279400 w 279400"/>
              <a:gd name="connsiteY1-24" fmla="*/ 2413000 h 2413000"/>
              <a:gd name="connsiteX2-25" fmla="*/ 86779 w 279400"/>
              <a:gd name="connsiteY2-26" fmla="*/ 2413000 h 2413000"/>
              <a:gd name="connsiteX3-27" fmla="*/ 43389 w 279400"/>
              <a:gd name="connsiteY3-28" fmla="*/ 2369610 h 2413000"/>
              <a:gd name="connsiteX4-29" fmla="*/ 43390 w 279400"/>
              <a:gd name="connsiteY4-30" fmla="*/ 1249890 h 2413000"/>
              <a:gd name="connsiteX5-31" fmla="*/ 0 w 279400"/>
              <a:gd name="connsiteY5-32" fmla="*/ 1206500 h 2413000"/>
              <a:gd name="connsiteX6-33" fmla="*/ 43390 w 279400"/>
              <a:gd name="connsiteY6-34" fmla="*/ 1163110 h 2413000"/>
              <a:gd name="connsiteX7-35" fmla="*/ 43390 w 279400"/>
              <a:gd name="connsiteY7-36" fmla="*/ 43390 h 2413000"/>
              <a:gd name="connsiteX8-37" fmla="*/ 86780 w 279400"/>
              <a:gd name="connsiteY8-38" fmla="*/ 0 h 2413000"/>
              <a:gd name="connsiteX0-39" fmla="*/ 279400 w 279400"/>
              <a:gd name="connsiteY0-40" fmla="*/ 2413000 h 2413000"/>
              <a:gd name="connsiteX1-41" fmla="*/ 86779 w 279400"/>
              <a:gd name="connsiteY1-42" fmla="*/ 2413000 h 2413000"/>
              <a:gd name="connsiteX2-43" fmla="*/ 43389 w 279400"/>
              <a:gd name="connsiteY2-44" fmla="*/ 2369610 h 2413000"/>
              <a:gd name="connsiteX3-45" fmla="*/ 43390 w 279400"/>
              <a:gd name="connsiteY3-46" fmla="*/ 1249890 h 2413000"/>
              <a:gd name="connsiteX4-47" fmla="*/ 0 w 279400"/>
              <a:gd name="connsiteY4-48" fmla="*/ 1206500 h 2413000"/>
              <a:gd name="connsiteX5-49" fmla="*/ 43390 w 279400"/>
              <a:gd name="connsiteY5-50" fmla="*/ 1163110 h 2413000"/>
              <a:gd name="connsiteX6-51" fmla="*/ 43390 w 279400"/>
              <a:gd name="connsiteY6-52" fmla="*/ 43390 h 2413000"/>
              <a:gd name="connsiteX7-53" fmla="*/ 86780 w 279400"/>
              <a:gd name="connsiteY7-54" fmla="*/ 0 h 2413000"/>
              <a:gd name="connsiteX0-55" fmla="*/ 86779 w 86780"/>
              <a:gd name="connsiteY0-56" fmla="*/ 2413000 h 2413000"/>
              <a:gd name="connsiteX1-57" fmla="*/ 43389 w 86780"/>
              <a:gd name="connsiteY1-58" fmla="*/ 2369610 h 2413000"/>
              <a:gd name="connsiteX2-59" fmla="*/ 43390 w 86780"/>
              <a:gd name="connsiteY2-60" fmla="*/ 1249890 h 2413000"/>
              <a:gd name="connsiteX3-61" fmla="*/ 0 w 86780"/>
              <a:gd name="connsiteY3-62" fmla="*/ 1206500 h 2413000"/>
              <a:gd name="connsiteX4-63" fmla="*/ 43390 w 86780"/>
              <a:gd name="connsiteY4-64" fmla="*/ 1163110 h 2413000"/>
              <a:gd name="connsiteX5-65" fmla="*/ 43390 w 86780"/>
              <a:gd name="connsiteY5-66" fmla="*/ 43390 h 2413000"/>
              <a:gd name="connsiteX6-67" fmla="*/ 86780 w 86780"/>
              <a:gd name="connsiteY6-68" fmla="*/ 0 h 2413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6780" h="2413000">
                <a:moveTo>
                  <a:pt x="86779" y="2413000"/>
                </a:moveTo>
                <a:cubicBezTo>
                  <a:pt x="62815" y="2413000"/>
                  <a:pt x="43389" y="2393574"/>
                  <a:pt x="43389" y="2369610"/>
                </a:cubicBezTo>
                <a:cubicBezTo>
                  <a:pt x="43389" y="1996370"/>
                  <a:pt x="43390" y="1623130"/>
                  <a:pt x="43390" y="1249890"/>
                </a:cubicBezTo>
                <a:cubicBezTo>
                  <a:pt x="43390" y="1225926"/>
                  <a:pt x="23964" y="1206500"/>
                  <a:pt x="0" y="1206500"/>
                </a:cubicBezTo>
                <a:cubicBezTo>
                  <a:pt x="23964" y="1206500"/>
                  <a:pt x="43390" y="1187074"/>
                  <a:pt x="43390" y="1163110"/>
                </a:cubicBezTo>
                <a:lnTo>
                  <a:pt x="43390" y="43390"/>
                </a:lnTo>
                <a:cubicBezTo>
                  <a:pt x="43390" y="19426"/>
                  <a:pt x="62816" y="0"/>
                  <a:pt x="86780" y="0"/>
                </a:cubicBezTo>
              </a:path>
            </a:pathLst>
          </a:cu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1" name="文本框 17"/>
          <p:cNvSpPr txBox="1"/>
          <p:nvPr/>
        </p:nvSpPr>
        <p:spPr>
          <a:xfrm>
            <a:off x="5640205" y="1100229"/>
            <a:ext cx="3433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TW" altLang="zh-TW" sz="1200" dirty="0">
                <a:latin typeface="Adobe 繁黑體 Std B" pitchFamily="34" charset="-120"/>
                <a:ea typeface="Adobe 繁黑體 Std B" pitchFamily="34" charset="-120"/>
              </a:rPr>
              <a:t>本校</a:t>
            </a:r>
            <a:r>
              <a:rPr lang="zh-TW" altLang="zh-TW" sz="1200" dirty="0" smtClean="0">
                <a:latin typeface="Adobe 繁黑體 Std B" pitchFamily="34" charset="-120"/>
                <a:ea typeface="Adobe 繁黑體 Std B" pitchFamily="34" charset="-120"/>
              </a:rPr>
              <a:t>設有</a:t>
            </a:r>
            <a:r>
              <a:rPr lang="en-US" altLang="zh-TW" sz="12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11</a:t>
            </a:r>
            <a:r>
              <a:rPr lang="zh-TW" altLang="en-US" sz="12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間</a:t>
            </a:r>
            <a:r>
              <a:rPr lang="zh-TW" altLang="en-US" sz="1200" dirty="0" smtClean="0">
                <a:latin typeface="Adobe 繁黑體 Std B" pitchFamily="34" charset="-120"/>
                <a:ea typeface="Adobe 繁黑體 Std B" pitchFamily="34" charset="-120"/>
              </a:rPr>
              <a:t>電腦專業教室</a:t>
            </a:r>
            <a:r>
              <a:rPr lang="zh-TW" altLang="zh-TW" sz="1200" dirty="0" smtClean="0">
                <a:latin typeface="Adobe 繁黑體 Std B" pitchFamily="34" charset="-120"/>
                <a:ea typeface="Adobe 繁黑體 Std B" pitchFamily="34" charset="-120"/>
              </a:rPr>
              <a:t>，</a:t>
            </a:r>
            <a:r>
              <a:rPr lang="zh-TW" altLang="en-US" sz="1200" dirty="0" smtClean="0">
                <a:latin typeface="Adobe 繁黑體 Std B" pitchFamily="34" charset="-120"/>
                <a:ea typeface="Adobe 繁黑體 Std B" pitchFamily="34" charset="-120"/>
              </a:rPr>
              <a:t>總電腦數量超過</a:t>
            </a:r>
            <a:r>
              <a:rPr lang="en-US" altLang="zh-TW" sz="12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500</a:t>
            </a:r>
            <a:r>
              <a:rPr lang="zh-TW" altLang="en-US" sz="12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台</a:t>
            </a:r>
            <a:r>
              <a:rPr lang="zh-TW" altLang="en-US" sz="1200" dirty="0" smtClean="0">
                <a:latin typeface="Adobe 繁黑體 Std B" pitchFamily="34" charset="-120"/>
                <a:ea typeface="Adobe 繁黑體 Std B" pitchFamily="34" charset="-120"/>
              </a:rPr>
              <a:t>，</a:t>
            </a:r>
            <a:r>
              <a:rPr lang="zh-TW" altLang="zh-TW" sz="1200" dirty="0" smtClean="0">
                <a:latin typeface="Adobe 繁黑體 Std B" pitchFamily="34" charset="-120"/>
                <a:ea typeface="Adobe 繁黑體 Std B" pitchFamily="34" charset="-120"/>
              </a:rPr>
              <a:t>學生</a:t>
            </a:r>
            <a:r>
              <a:rPr lang="zh-TW" altLang="zh-TW" sz="1200" dirty="0">
                <a:latin typeface="Adobe 繁黑體 Std B" pitchFamily="34" charset="-120"/>
                <a:ea typeface="Adobe 繁黑體 Std B" pitchFamily="34" charset="-120"/>
              </a:rPr>
              <a:t>可於校內上課使用專業教學設備，行政大樓規劃攝影棚、錄音室、實況轉播組，供資料處理科學生使用</a:t>
            </a:r>
            <a:r>
              <a:rPr lang="zh-TW" altLang="zh-TW" sz="1200" dirty="0" smtClean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TW" altLang="zh-TW" sz="1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57" y="2669889"/>
            <a:ext cx="2745635" cy="206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72795" y="218889"/>
            <a:ext cx="459933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defRPr/>
            </a:pPr>
            <a:r>
              <a:rPr lang="zh-TW" altLang="en-US" sz="3600" b="1" kern="0" spc="225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資料處理科</a:t>
            </a:r>
            <a:r>
              <a:rPr lang="zh-TW" altLang="en-US" sz="3600" b="1" kern="0" spc="225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設備設施</a:t>
            </a:r>
            <a:endParaRPr lang="zh-CN" altLang="en-US" sz="2400" i="1" kern="0" spc="225" dirty="0">
              <a:solidFill>
                <a:srgbClr val="4472C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1822" y="90159"/>
            <a:ext cx="1390171" cy="1321315"/>
            <a:chOff x="-487286" y="278102"/>
            <a:chExt cx="2099103" cy="18606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487286" y="278102"/>
              <a:ext cx="2099103" cy="186064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-47750" y="655833"/>
              <a:ext cx="1220028" cy="1105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500" b="1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叁</a:t>
              </a:r>
              <a:endParaRPr lang="zh-CN" altLang="en-US" sz="45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1629945" y="865218"/>
            <a:ext cx="285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專業教室一覽表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自由: 形状 22"/>
          <p:cNvSpPr/>
          <p:nvPr/>
        </p:nvSpPr>
        <p:spPr>
          <a:xfrm>
            <a:off x="4903709" y="1233944"/>
            <a:ext cx="236062" cy="3611881"/>
          </a:xfrm>
          <a:custGeom>
            <a:avLst/>
            <a:gdLst>
              <a:gd name="connsiteX0" fmla="*/ 86780 w 279400"/>
              <a:gd name="connsiteY0" fmla="*/ 0 h 2413000"/>
              <a:gd name="connsiteX1" fmla="*/ 279400 w 279400"/>
              <a:gd name="connsiteY1" fmla="*/ 0 h 2413000"/>
              <a:gd name="connsiteX2" fmla="*/ 279400 w 279400"/>
              <a:gd name="connsiteY2" fmla="*/ 2413000 h 2413000"/>
              <a:gd name="connsiteX3" fmla="*/ 86779 w 279400"/>
              <a:gd name="connsiteY3" fmla="*/ 2413000 h 2413000"/>
              <a:gd name="connsiteX4" fmla="*/ 43389 w 279400"/>
              <a:gd name="connsiteY4" fmla="*/ 2369610 h 2413000"/>
              <a:gd name="connsiteX5" fmla="*/ 43390 w 279400"/>
              <a:gd name="connsiteY5" fmla="*/ 1249890 h 2413000"/>
              <a:gd name="connsiteX6" fmla="*/ 0 w 279400"/>
              <a:gd name="connsiteY6" fmla="*/ 1206500 h 2413000"/>
              <a:gd name="connsiteX7" fmla="*/ 43390 w 279400"/>
              <a:gd name="connsiteY7" fmla="*/ 1163110 h 2413000"/>
              <a:gd name="connsiteX8" fmla="*/ 43390 w 279400"/>
              <a:gd name="connsiteY8" fmla="*/ 43390 h 2413000"/>
              <a:gd name="connsiteX9" fmla="*/ 86780 w 279400"/>
              <a:gd name="connsiteY9" fmla="*/ 0 h 2413000"/>
              <a:gd name="connsiteX0-1" fmla="*/ 279400 w 370840"/>
              <a:gd name="connsiteY0-2" fmla="*/ 0 h 2413000"/>
              <a:gd name="connsiteX1-3" fmla="*/ 279400 w 370840"/>
              <a:gd name="connsiteY1-4" fmla="*/ 2413000 h 2413000"/>
              <a:gd name="connsiteX2-5" fmla="*/ 86779 w 370840"/>
              <a:gd name="connsiteY2-6" fmla="*/ 2413000 h 2413000"/>
              <a:gd name="connsiteX3-7" fmla="*/ 43389 w 370840"/>
              <a:gd name="connsiteY3-8" fmla="*/ 2369610 h 2413000"/>
              <a:gd name="connsiteX4-9" fmla="*/ 43390 w 370840"/>
              <a:gd name="connsiteY4-10" fmla="*/ 1249890 h 2413000"/>
              <a:gd name="connsiteX5-11" fmla="*/ 0 w 370840"/>
              <a:gd name="connsiteY5-12" fmla="*/ 1206500 h 2413000"/>
              <a:gd name="connsiteX6-13" fmla="*/ 43390 w 370840"/>
              <a:gd name="connsiteY6-14" fmla="*/ 1163110 h 2413000"/>
              <a:gd name="connsiteX7-15" fmla="*/ 43390 w 370840"/>
              <a:gd name="connsiteY7-16" fmla="*/ 43390 h 2413000"/>
              <a:gd name="connsiteX8-17" fmla="*/ 86780 w 370840"/>
              <a:gd name="connsiteY8-18" fmla="*/ 0 h 2413000"/>
              <a:gd name="connsiteX9-19" fmla="*/ 370840 w 370840"/>
              <a:gd name="connsiteY9-20" fmla="*/ 91440 h 2413000"/>
              <a:gd name="connsiteX0-21" fmla="*/ 279400 w 279400"/>
              <a:gd name="connsiteY0-22" fmla="*/ 0 h 2413000"/>
              <a:gd name="connsiteX1-23" fmla="*/ 279400 w 279400"/>
              <a:gd name="connsiteY1-24" fmla="*/ 2413000 h 2413000"/>
              <a:gd name="connsiteX2-25" fmla="*/ 86779 w 279400"/>
              <a:gd name="connsiteY2-26" fmla="*/ 2413000 h 2413000"/>
              <a:gd name="connsiteX3-27" fmla="*/ 43389 w 279400"/>
              <a:gd name="connsiteY3-28" fmla="*/ 2369610 h 2413000"/>
              <a:gd name="connsiteX4-29" fmla="*/ 43390 w 279400"/>
              <a:gd name="connsiteY4-30" fmla="*/ 1249890 h 2413000"/>
              <a:gd name="connsiteX5-31" fmla="*/ 0 w 279400"/>
              <a:gd name="connsiteY5-32" fmla="*/ 1206500 h 2413000"/>
              <a:gd name="connsiteX6-33" fmla="*/ 43390 w 279400"/>
              <a:gd name="connsiteY6-34" fmla="*/ 1163110 h 2413000"/>
              <a:gd name="connsiteX7-35" fmla="*/ 43390 w 279400"/>
              <a:gd name="connsiteY7-36" fmla="*/ 43390 h 2413000"/>
              <a:gd name="connsiteX8-37" fmla="*/ 86780 w 279400"/>
              <a:gd name="connsiteY8-38" fmla="*/ 0 h 2413000"/>
              <a:gd name="connsiteX0-39" fmla="*/ 279400 w 279400"/>
              <a:gd name="connsiteY0-40" fmla="*/ 2413000 h 2413000"/>
              <a:gd name="connsiteX1-41" fmla="*/ 86779 w 279400"/>
              <a:gd name="connsiteY1-42" fmla="*/ 2413000 h 2413000"/>
              <a:gd name="connsiteX2-43" fmla="*/ 43389 w 279400"/>
              <a:gd name="connsiteY2-44" fmla="*/ 2369610 h 2413000"/>
              <a:gd name="connsiteX3-45" fmla="*/ 43390 w 279400"/>
              <a:gd name="connsiteY3-46" fmla="*/ 1249890 h 2413000"/>
              <a:gd name="connsiteX4-47" fmla="*/ 0 w 279400"/>
              <a:gd name="connsiteY4-48" fmla="*/ 1206500 h 2413000"/>
              <a:gd name="connsiteX5-49" fmla="*/ 43390 w 279400"/>
              <a:gd name="connsiteY5-50" fmla="*/ 1163110 h 2413000"/>
              <a:gd name="connsiteX6-51" fmla="*/ 43390 w 279400"/>
              <a:gd name="connsiteY6-52" fmla="*/ 43390 h 2413000"/>
              <a:gd name="connsiteX7-53" fmla="*/ 86780 w 279400"/>
              <a:gd name="connsiteY7-54" fmla="*/ 0 h 2413000"/>
              <a:gd name="connsiteX0-55" fmla="*/ 86779 w 86780"/>
              <a:gd name="connsiteY0-56" fmla="*/ 2413000 h 2413000"/>
              <a:gd name="connsiteX1-57" fmla="*/ 43389 w 86780"/>
              <a:gd name="connsiteY1-58" fmla="*/ 2369610 h 2413000"/>
              <a:gd name="connsiteX2-59" fmla="*/ 43390 w 86780"/>
              <a:gd name="connsiteY2-60" fmla="*/ 1249890 h 2413000"/>
              <a:gd name="connsiteX3-61" fmla="*/ 0 w 86780"/>
              <a:gd name="connsiteY3-62" fmla="*/ 1206500 h 2413000"/>
              <a:gd name="connsiteX4-63" fmla="*/ 43390 w 86780"/>
              <a:gd name="connsiteY4-64" fmla="*/ 1163110 h 2413000"/>
              <a:gd name="connsiteX5-65" fmla="*/ 43390 w 86780"/>
              <a:gd name="connsiteY5-66" fmla="*/ 43390 h 2413000"/>
              <a:gd name="connsiteX6-67" fmla="*/ 86780 w 86780"/>
              <a:gd name="connsiteY6-68" fmla="*/ 0 h 2413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6780" h="2413000">
                <a:moveTo>
                  <a:pt x="86779" y="2413000"/>
                </a:moveTo>
                <a:cubicBezTo>
                  <a:pt x="62815" y="2413000"/>
                  <a:pt x="43389" y="2393574"/>
                  <a:pt x="43389" y="2369610"/>
                </a:cubicBezTo>
                <a:cubicBezTo>
                  <a:pt x="43389" y="1996370"/>
                  <a:pt x="43390" y="1623130"/>
                  <a:pt x="43390" y="1249890"/>
                </a:cubicBezTo>
                <a:cubicBezTo>
                  <a:pt x="43390" y="1225926"/>
                  <a:pt x="23964" y="1206500"/>
                  <a:pt x="0" y="1206500"/>
                </a:cubicBezTo>
                <a:cubicBezTo>
                  <a:pt x="23964" y="1206500"/>
                  <a:pt x="43390" y="1187074"/>
                  <a:pt x="43390" y="1163110"/>
                </a:cubicBezTo>
                <a:lnTo>
                  <a:pt x="43390" y="43390"/>
                </a:lnTo>
                <a:cubicBezTo>
                  <a:pt x="43390" y="19426"/>
                  <a:pt x="62816" y="0"/>
                  <a:pt x="86780" y="0"/>
                </a:cubicBezTo>
              </a:path>
            </a:pathLst>
          </a:custGeom>
          <a:ln w="127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3" y="1520377"/>
            <a:ext cx="4196041" cy="3136387"/>
          </a:xfrm>
          <a:prstGeom prst="rect">
            <a:avLst/>
          </a:prstGeom>
        </p:spPr>
      </p:pic>
      <p:sp>
        <p:nvSpPr>
          <p:cNvPr id="14" name="文本框 17"/>
          <p:cNvSpPr txBox="1"/>
          <p:nvPr/>
        </p:nvSpPr>
        <p:spPr>
          <a:xfrm>
            <a:off x="5139771" y="1271222"/>
            <a:ext cx="371847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TW" altLang="en-US" sz="1400" b="1" dirty="0" smtClean="0">
                <a:latin typeface="標楷體" pitchFamily="65" charset="-120"/>
                <a:ea typeface="標楷體" pitchFamily="65" charset="-120"/>
              </a:rPr>
              <a:t>南部學校唯一專業電競設備超過百台，使每位學生上課皆能用最好的設備。</a:t>
            </a:r>
            <a:endParaRPr lang="en-US" altLang="zh-TW" sz="1400" b="1" dirty="0" smtClean="0">
              <a:latin typeface="標楷體" pitchFamily="65" charset="-120"/>
              <a:ea typeface="標楷體" pitchFamily="65" charset="-120"/>
            </a:endParaRPr>
          </a:p>
          <a:p>
            <a:pPr marL="285750" indent="-285750" algn="just">
              <a:lnSpc>
                <a:spcPct val="20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TW" altLang="en-US" sz="1400" b="1" dirty="0" smtClean="0">
                <a:latin typeface="標楷體" pitchFamily="65" charset="-120"/>
                <a:ea typeface="標楷體" pitchFamily="65" charset="-120"/>
              </a:rPr>
              <a:t>本科</a:t>
            </a:r>
            <a:r>
              <a:rPr lang="zh-TW" altLang="en-US" sz="1400" b="1" dirty="0" smtClean="0">
                <a:latin typeface="標楷體" panose="03000509000000000000" pitchFamily="65" charset="-120"/>
                <a:ea typeface="標楷體" pitchFamily="65" charset="-120"/>
                <a:cs typeface="Adobe Arabic" pitchFamily="18" charset="-78"/>
              </a:rPr>
              <a:t>專業師資搭配業界協同教學，使學生</a:t>
            </a:r>
            <a:r>
              <a:rPr lang="zh-TW" altLang="en-US" sz="1400" b="1" dirty="0">
                <a:latin typeface="標楷體" panose="03000509000000000000" pitchFamily="65" charset="-120"/>
                <a:ea typeface="標楷體" pitchFamily="65" charset="-120"/>
                <a:cs typeface="Adobe Arabic" pitchFamily="18" charset="-78"/>
              </a:rPr>
              <a:t>可在實習過程中體驗實際職場環境。</a:t>
            </a:r>
            <a:endParaRPr lang="en-US" altLang="zh-TW" sz="1400" b="1" dirty="0">
              <a:latin typeface="標楷體" panose="03000509000000000000" pitchFamily="65" charset="-120"/>
              <a:ea typeface="標楷體" pitchFamily="65" charset="-120"/>
              <a:cs typeface="Adobe Arabic" pitchFamily="18" charset="-78"/>
            </a:endParaRPr>
          </a:p>
          <a:p>
            <a:pPr marL="285750" indent="-285750" algn="just">
              <a:lnSpc>
                <a:spcPct val="20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u"/>
            </a:pPr>
            <a:r>
              <a:rPr lang="zh-TW" altLang="en-US" sz="1400" b="1" dirty="0" smtClean="0">
                <a:latin typeface="標楷體" pitchFamily="65" charset="-120"/>
                <a:ea typeface="標楷體" pitchFamily="65" charset="-120"/>
              </a:rPr>
              <a:t>學習</a:t>
            </a:r>
            <a:r>
              <a:rPr lang="zh-TW" altLang="zh-TW" sz="1400" b="1" dirty="0">
                <a:latin typeface="標楷體" pitchFamily="65" charset="-120"/>
                <a:ea typeface="標楷體" pitchFamily="65" charset="-120"/>
              </a:rPr>
              <a:t>程式設計、網頁設計、多媒體設計、遊戲設計、影片</a:t>
            </a:r>
            <a:r>
              <a:rPr lang="zh-TW" altLang="zh-TW" sz="1400" b="1" dirty="0" smtClean="0">
                <a:latin typeface="標楷體" pitchFamily="65" charset="-120"/>
                <a:ea typeface="標楷體" pitchFamily="65" charset="-120"/>
              </a:rPr>
              <a:t>剪</a:t>
            </a:r>
            <a:r>
              <a:rPr lang="zh-TW" altLang="zh-TW" sz="1400" b="1" dirty="0">
                <a:latin typeface="標楷體" pitchFamily="65" charset="-120"/>
                <a:ea typeface="標楷體" pitchFamily="65" charset="-120"/>
              </a:rPr>
              <a:t>輯師、電競直播平台的行銷與</a:t>
            </a:r>
            <a:r>
              <a:rPr lang="zh-TW" altLang="zh-TW" sz="1400" b="1" dirty="0" smtClean="0">
                <a:latin typeface="標楷體" pitchFamily="65" charset="-120"/>
                <a:ea typeface="標楷體" pitchFamily="65" charset="-120"/>
              </a:rPr>
              <a:t>技術人員</a:t>
            </a:r>
            <a:r>
              <a:rPr lang="zh-TW" altLang="en-US" sz="1400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CN" sz="1400" b="1" dirty="0">
              <a:latin typeface="標楷體" pitchFamily="65" charset="-120"/>
              <a:ea typeface="標楷體" pitchFamily="65" charset="-120"/>
            </a:endParaRPr>
          </a:p>
          <a:p>
            <a:pPr algn="just">
              <a:lnSpc>
                <a:spcPct val="20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altLang="zh-CN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Oval 53"/>
          <p:cNvSpPr/>
          <p:nvPr/>
        </p:nvSpPr>
        <p:spPr>
          <a:xfrm>
            <a:off x="3883964" y="1233944"/>
            <a:ext cx="1019745" cy="102490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01600">
            <a:solidFill>
              <a:schemeClr val="bg1"/>
            </a:solidFill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超過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台</a:t>
            </a:r>
            <a:endParaRPr lang="en-US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309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3" t="18823" r="23854" b="15490"/>
          <a:stretch/>
        </p:blipFill>
        <p:spPr bwMode="auto">
          <a:xfrm>
            <a:off x="400050" y="1119714"/>
            <a:ext cx="4184650" cy="278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4" t="18823" r="23907" b="15341"/>
          <a:stretch/>
        </p:blipFill>
        <p:spPr bwMode="auto">
          <a:xfrm>
            <a:off x="4686299" y="1118935"/>
            <a:ext cx="4158502" cy="278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4268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3828</TotalTime>
  <Words>1706</Words>
  <Application>Microsoft Office PowerPoint</Application>
  <PresentationFormat>如螢幕大小 (16:9)</PresentationFormat>
  <Paragraphs>377</Paragraphs>
  <Slides>29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2" baseType="lpstr">
      <vt:lpstr>Adobe Arabic</vt:lpstr>
      <vt:lpstr>Adobe 繁黑體 Std B</vt:lpstr>
      <vt:lpstr>等线</vt:lpstr>
      <vt:lpstr>等线 Light</vt:lpstr>
      <vt:lpstr>宋体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建教僑生公司企業面試</vt:lpstr>
      <vt:lpstr>建教僑生職場訪視</vt:lpstr>
      <vt:lpstr>建教僑生專班PT夢想博覽會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User</cp:lastModifiedBy>
  <cp:revision>150</cp:revision>
  <cp:lastPrinted>2022-12-09T09:27:27Z</cp:lastPrinted>
  <dcterms:created xsi:type="dcterms:W3CDTF">2017-04-14T13:54:00Z</dcterms:created>
  <dcterms:modified xsi:type="dcterms:W3CDTF">2023-02-17T15:04:23Z</dcterms:modified>
</cp:coreProperties>
</file>